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</p:sldMasterIdLst>
  <p:notesMasterIdLst>
    <p:notesMasterId r:id="rId52"/>
  </p:notesMasterIdLst>
  <p:handoutMasterIdLst>
    <p:handoutMasterId r:id="rId53"/>
  </p:handoutMasterIdLst>
  <p:sldIdLst>
    <p:sldId id="269" r:id="rId2"/>
    <p:sldId id="718" r:id="rId3"/>
    <p:sldId id="791" r:id="rId4"/>
    <p:sldId id="792" r:id="rId5"/>
    <p:sldId id="720" r:id="rId6"/>
    <p:sldId id="752" r:id="rId7"/>
    <p:sldId id="753" r:id="rId8"/>
    <p:sldId id="754" r:id="rId9"/>
    <p:sldId id="755" r:id="rId10"/>
    <p:sldId id="756" r:id="rId11"/>
    <p:sldId id="757" r:id="rId12"/>
    <p:sldId id="758" r:id="rId13"/>
    <p:sldId id="759" r:id="rId14"/>
    <p:sldId id="760" r:id="rId15"/>
    <p:sldId id="761" r:id="rId16"/>
    <p:sldId id="762" r:id="rId17"/>
    <p:sldId id="763" r:id="rId18"/>
    <p:sldId id="764" r:id="rId19"/>
    <p:sldId id="765" r:id="rId20"/>
    <p:sldId id="767" r:id="rId21"/>
    <p:sldId id="768" r:id="rId22"/>
    <p:sldId id="769" r:id="rId23"/>
    <p:sldId id="770" r:id="rId24"/>
    <p:sldId id="771" r:id="rId25"/>
    <p:sldId id="772" r:id="rId26"/>
    <p:sldId id="773" r:id="rId27"/>
    <p:sldId id="774" r:id="rId28"/>
    <p:sldId id="775" r:id="rId29"/>
    <p:sldId id="776" r:id="rId30"/>
    <p:sldId id="778" r:id="rId31"/>
    <p:sldId id="779" r:id="rId32"/>
    <p:sldId id="780" r:id="rId33"/>
    <p:sldId id="793" r:id="rId34"/>
    <p:sldId id="794" r:id="rId35"/>
    <p:sldId id="795" r:id="rId36"/>
    <p:sldId id="796" r:id="rId37"/>
    <p:sldId id="797" r:id="rId38"/>
    <p:sldId id="798" r:id="rId39"/>
    <p:sldId id="799" r:id="rId40"/>
    <p:sldId id="801" r:id="rId41"/>
    <p:sldId id="782" r:id="rId42"/>
    <p:sldId id="783" r:id="rId43"/>
    <p:sldId id="784" r:id="rId44"/>
    <p:sldId id="785" r:id="rId45"/>
    <p:sldId id="786" r:id="rId46"/>
    <p:sldId id="787" r:id="rId47"/>
    <p:sldId id="788" r:id="rId48"/>
    <p:sldId id="789" r:id="rId49"/>
    <p:sldId id="790" r:id="rId50"/>
    <p:sldId id="800" r:id="rId51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24B8"/>
    <a:srgbClr val="650767"/>
    <a:srgbClr val="00CC06"/>
    <a:srgbClr val="CC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56" autoAdjust="0"/>
    <p:restoredTop sz="77487" autoAdjust="0"/>
  </p:normalViewPr>
  <p:slideViewPr>
    <p:cSldViewPr snapToGrid="0">
      <p:cViewPr varScale="1">
        <p:scale>
          <a:sx n="103" d="100"/>
          <a:sy n="103" d="100"/>
        </p:scale>
        <p:origin x="-176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042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handoutMaster" Target="handoutMasters/handoutMaster1.xml"/><Relationship Id="rId54" Type="http://schemas.openxmlformats.org/officeDocument/2006/relationships/printerSettings" Target="printerSettings/printerSettings1.bin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r">
              <a:defRPr sz="1200"/>
            </a:lvl1pPr>
          </a:lstStyle>
          <a:p>
            <a:fld id="{5F567952-1C07-4670-9052-CC0A48364281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r">
              <a:defRPr sz="1200"/>
            </a:lvl1pPr>
          </a:lstStyle>
          <a:p>
            <a:fld id="{52E97AAC-867A-455D-81E7-A7D04CDAF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5721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/>
          <a:lstStyle>
            <a:lvl1pPr algn="r">
              <a:defRPr sz="1300"/>
            </a:lvl1pPr>
          </a:lstStyle>
          <a:p>
            <a:fld id="{19FE052C-998B-4B08-8852-445E80429695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47" tIns="48324" rIns="96647" bIns="4832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47" tIns="48324" rIns="96647" bIns="4832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 anchor="b"/>
          <a:lstStyle>
            <a:lvl1pPr algn="r">
              <a:defRPr sz="1300"/>
            </a:lvl1pPr>
          </a:lstStyle>
          <a:p>
            <a:fld id="{BC2CD6EC-C0D4-46F8-B0D1-9A2D7EFD51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37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CD6EC-C0D4-46F8-B0D1-9A2D7EFD516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5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17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71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173614F-FD5A-D848-ABA5-F5448D8B8C86}" type="slidenum">
              <a:rPr lang="en-US" sz="1300"/>
              <a:pPr eaLnBrk="1" hangingPunct="1"/>
              <a:t>7</a:t>
            </a:fld>
            <a:endParaRPr lang="en-US" sz="13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433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ea typeface="ＭＳ Ｐゴシック" charset="0"/>
                <a:cs typeface="ＭＳ Ｐゴシック" charset="0"/>
              </a:rPr>
              <a:t>5Volts / 256 = 0.02 volts</a:t>
            </a:r>
          </a:p>
        </p:txBody>
      </p:sp>
      <p:sp>
        <p:nvSpPr>
          <p:cNvPr id="1433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06A8177-C339-BB47-B980-CC9DA24FAC32}" type="slidenum">
              <a:rPr lang="en-US" sz="1300">
                <a:cs typeface="Arial" charset="0"/>
              </a:rPr>
              <a:pPr eaLnBrk="1" hangingPunct="1"/>
              <a:t>13</a:t>
            </a:fld>
            <a:endParaRPr lang="en-US" sz="1300">
              <a:cs typeface="Arial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Shooter 2 is more accurate</a:t>
            </a:r>
          </a:p>
          <a:p>
            <a:r>
              <a:rPr lang="en-US" dirty="0" smtClean="0"/>
              <a:t>Shooter 1 is more precise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CD6EC-C0D4-46F8-B0D1-9A2D7EFD516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417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819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819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A5C4624-BAC6-9D4D-BF14-290F0885282B}" type="slidenum">
              <a:rPr lang="en-US" sz="1300"/>
              <a:pPr eaLnBrk="1" hangingPunct="1"/>
              <a:t>30</a:t>
            </a:fld>
            <a:endParaRPr lang="en-US" sz="13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A4AA8DC-CC77-2044-AA15-39531210E03C}" type="slidenum">
              <a:rPr lang="en-US" sz="1300"/>
              <a:pPr eaLnBrk="1" hangingPunct="1"/>
              <a:t>31</a:t>
            </a:fld>
            <a:endParaRPr lang="en-US" sz="13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743791A-9C31-C647-AE65-ED1B4F47D6B3}" type="slidenum">
              <a:rPr lang="en-US" sz="1300"/>
              <a:pPr eaLnBrk="1" hangingPunct="1"/>
              <a:t>41</a:t>
            </a:fld>
            <a:endParaRPr lang="en-US" sz="13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lack&amp;w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067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494" y="469200"/>
            <a:ext cx="7772400" cy="1308232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6494" y="1941516"/>
            <a:ext cx="5009103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-1" y="5967630"/>
            <a:ext cx="9144001" cy="890370"/>
          </a:xfrm>
          <a:prstGeom prst="rect">
            <a:avLst/>
          </a:prstGeom>
          <a:solidFill>
            <a:srgbClr val="FFFFFF">
              <a:alpha val="69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pic>
        <p:nvPicPr>
          <p:cNvPr id="9" name="Picture 8" descr="ecelogorb.psd"/>
          <p:cNvPicPr>
            <a:picLocks noChangeAspect="1"/>
          </p:cNvPicPr>
          <p:nvPr userDrawn="1"/>
        </p:nvPicPr>
        <p:blipFill>
          <a:blip r:embed="rId3" cstate="screen">
            <a:lum bright="-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528" y="6080245"/>
            <a:ext cx="3275179" cy="655036"/>
          </a:xfrm>
          <a:prstGeom prst="rect">
            <a:avLst/>
          </a:prstGeom>
          <a:effectLst/>
        </p:spPr>
      </p:pic>
      <p:pic>
        <p:nvPicPr>
          <p:cNvPr id="10" name="Picture 9" descr="CMU_logo_horiz_black.eps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8519" y="6259200"/>
            <a:ext cx="3895838" cy="354413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57200" y="116114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1A1A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Third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197429"/>
            <a:ext cx="8229600" cy="4441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37557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252357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3316288" y="1070426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3316288" y="5185226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457201" y="1070426"/>
            <a:ext cx="2859088" cy="4919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184071" y="145143"/>
            <a:ext cx="5959929" cy="7710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4327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9500"/>
            <a:ext cx="8229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1pPr>
            <a:lvl2pPr>
              <a:buFont typeface="Wingdings" charset="2"/>
              <a:buChar char="§"/>
              <a:defRPr sz="1800">
                <a:solidFill>
                  <a:schemeClr val="accent2">
                    <a:lumMod val="50000"/>
                  </a:schemeClr>
                </a:solidFill>
                <a:latin typeface="Arial"/>
              </a:defRPr>
            </a:lvl2pPr>
            <a:lvl3pPr>
              <a:buFont typeface="Wingdings" charset="2"/>
              <a:buChar char="§"/>
              <a:defRPr sz="1800">
                <a:solidFill>
                  <a:schemeClr val="accent2">
                    <a:lumMod val="75000"/>
                  </a:schemeClr>
                </a:solidFill>
                <a:latin typeface="Arial"/>
              </a:defRPr>
            </a:lvl3pPr>
            <a:lvl4pPr>
              <a:buFont typeface="Wingdings" charset="2"/>
              <a:buChar char="§"/>
              <a:defRPr sz="16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197429"/>
            <a:ext cx="8229600" cy="4441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2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7200" y="1079500"/>
            <a:ext cx="4038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chemeClr val="accent1"/>
                </a:solidFill>
                <a:latin typeface="Arial"/>
              </a:defRPr>
            </a:lvl1pPr>
            <a:lvl2pPr>
              <a:buFont typeface="Wingdings" charset="2"/>
              <a:buChar char="§"/>
              <a:defRPr sz="2400">
                <a:solidFill>
                  <a:schemeClr val="accent2"/>
                </a:solidFill>
                <a:latin typeface="Arial"/>
              </a:defRPr>
            </a:lvl2pPr>
            <a:lvl3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3pPr>
            <a:lvl4pPr>
              <a:buFont typeface="Wingdings" charset="2"/>
              <a:buChar char="§"/>
              <a:defRPr sz="18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4648200" y="1079500"/>
            <a:ext cx="4038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chemeClr val="accent1"/>
                </a:solidFill>
                <a:latin typeface="Arial"/>
              </a:defRPr>
            </a:lvl1pPr>
            <a:lvl2pPr>
              <a:buFont typeface="Wingdings" charset="2"/>
              <a:buChar char="§"/>
              <a:defRPr sz="2400">
                <a:solidFill>
                  <a:schemeClr val="accent2"/>
                </a:solidFill>
                <a:latin typeface="Arial"/>
              </a:defRPr>
            </a:lvl2pPr>
            <a:lvl3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3pPr>
            <a:lvl4pPr>
              <a:buFont typeface="Wingdings" charset="2"/>
              <a:buChar char="§"/>
              <a:defRPr sz="18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70214"/>
            <a:ext cx="4040188" cy="10046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0">
                <a:solidFill>
                  <a:srgbClr val="606060"/>
                </a:solidFill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70214"/>
            <a:ext cx="4041775" cy="10046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0">
                <a:solidFill>
                  <a:srgbClr val="606060"/>
                </a:solidFill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57200" y="2174875"/>
            <a:ext cx="4040188" cy="3903663"/>
          </a:xfrm>
          <a:prstGeom prst="rect">
            <a:avLst/>
          </a:prstGeom>
        </p:spPr>
        <p:txBody>
          <a:bodyPr vert="horz"/>
          <a:lstStyle>
            <a:lvl1pPr>
              <a:buFont typeface="Wingdings" charset="2"/>
              <a:buChar char="§"/>
              <a:defRPr>
                <a:solidFill>
                  <a:srgbClr val="606060"/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49788" y="2174875"/>
            <a:ext cx="4040188" cy="3903663"/>
          </a:xfrm>
          <a:prstGeom prst="rect">
            <a:avLst/>
          </a:prstGeom>
        </p:spPr>
        <p:txBody>
          <a:bodyPr vert="horz"/>
          <a:lstStyle>
            <a:lvl1pPr>
              <a:buFont typeface="Wingdings" charset="2"/>
              <a:buChar char="§"/>
              <a:defRPr>
                <a:solidFill>
                  <a:srgbClr val="606060"/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254500" y="117929"/>
            <a:ext cx="4889500" cy="952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254500" y="117929"/>
            <a:ext cx="4889500" cy="952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57200" y="116114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1A1A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Third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7" Type="http://schemas.openxmlformats.org/officeDocument/2006/relationships/image" Target="../media/image2.png"/><Relationship Id="rId18" Type="http://schemas.openxmlformats.org/officeDocument/2006/relationships/image" Target="../media/image3.png"/><Relationship Id="rId19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eader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3359" y="264849"/>
            <a:ext cx="5102012" cy="542508"/>
          </a:xfrm>
          <a:prstGeom prst="rect">
            <a:avLst/>
          </a:prstGeom>
        </p:spPr>
      </p:pic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299306" y="274638"/>
            <a:ext cx="8387494" cy="532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edit Master title style</a:t>
            </a:r>
            <a:endParaRPr lang="en-US" dirty="0"/>
          </a:p>
        </p:txBody>
      </p:sp>
      <p:pic>
        <p:nvPicPr>
          <p:cNvPr id="9" name="Picture 8" descr="footer.png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7215" y="6267135"/>
            <a:ext cx="9189720" cy="611833"/>
          </a:xfrm>
          <a:prstGeom prst="rect">
            <a:avLst/>
          </a:prstGeom>
          <a:ln>
            <a:noFill/>
          </a:ln>
        </p:spPr>
      </p:pic>
      <p:pic>
        <p:nvPicPr>
          <p:cNvPr id="10" name="Picture 9" descr="ecelogorb.psd"/>
          <p:cNvPicPr>
            <a:picLocks noChangeAspect="1"/>
          </p:cNvPicPr>
          <p:nvPr userDrawn="1"/>
        </p:nvPicPr>
        <p:blipFill>
          <a:blip r:embed="rId18" cstate="screen">
            <a:lum bright="-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350" y="6294367"/>
            <a:ext cx="2563296" cy="512659"/>
          </a:xfrm>
          <a:prstGeom prst="rect">
            <a:avLst/>
          </a:prstGeom>
          <a:effectLst/>
        </p:spPr>
      </p:pic>
      <p:pic>
        <p:nvPicPr>
          <p:cNvPr id="11" name="Picture 10" descr="CMU_logo_horiz_black.eps"/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3668" y="6393688"/>
            <a:ext cx="3714414" cy="337908"/>
          </a:xfrm>
          <a:prstGeom prst="rect">
            <a:avLst/>
          </a:prstGeom>
          <a:effectLst/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223845" y="63904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Box 2"/>
          <p:cNvSpPr txBox="1"/>
          <p:nvPr userDrawn="1"/>
        </p:nvSpPr>
        <p:spPr>
          <a:xfrm>
            <a:off x="7377534" y="11545"/>
            <a:ext cx="20781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Embedded Real-Time Systems</a:t>
            </a:r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73" r:id="rId3"/>
    <p:sldLayoutId id="2147483667" r:id="rId4"/>
    <p:sldLayoutId id="2147483668" r:id="rId5"/>
    <p:sldLayoutId id="2147483669" r:id="rId6"/>
    <p:sldLayoutId id="2147483670" r:id="rId7"/>
    <p:sldLayoutId id="2147483672" r:id="rId8"/>
    <p:sldLayoutId id="2147483657" r:id="rId9"/>
    <p:sldLayoutId id="2147483662" r:id="rId10"/>
    <p:sldLayoutId id="2147483649" r:id="rId11"/>
    <p:sldLayoutId id="2147483660" r:id="rId12"/>
    <p:sldLayoutId id="2147483658" r:id="rId13"/>
    <p:sldLayoutId id="2147483659" r:id="rId1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5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Relationship Id="rId3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cmu.edu/~213/codeStyle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4" Type="http://schemas.openxmlformats.org/officeDocument/2006/relationships/image" Target="../media/image52.png"/><Relationship Id="rId5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Relationship Id="rId3" Type="http://schemas.openxmlformats.org/officeDocument/2006/relationships/image" Target="../media/image5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4" Type="http://schemas.openxmlformats.org/officeDocument/2006/relationships/image" Target="../media/image63.png"/><Relationship Id="rId5" Type="http://schemas.openxmlformats.org/officeDocument/2006/relationships/image" Target="../media/image64.png"/><Relationship Id="rId6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png"/><Relationship Id="rId3" Type="http://schemas.openxmlformats.org/officeDocument/2006/relationships/image" Target="../media/image6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4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8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493" y="92171"/>
            <a:ext cx="7949546" cy="1199031"/>
          </a:xfrm>
        </p:spPr>
        <p:txBody>
          <a:bodyPr/>
          <a:lstStyle/>
          <a:p>
            <a:r>
              <a:rPr lang="en-US" sz="3200" b="1" dirty="0" smtClean="0"/>
              <a:t>18-349: Introduction to Embedded </a:t>
            </a:r>
            <a:br>
              <a:rPr lang="en-US" sz="3200" b="1" dirty="0" smtClean="0"/>
            </a:br>
            <a:r>
              <a:rPr lang="en-US" sz="3200" b="1" dirty="0" smtClean="0"/>
              <a:t>Real-Time Systems</a:t>
            </a:r>
            <a:br>
              <a:rPr lang="en-US" sz="3200" b="1" dirty="0" smtClean="0"/>
            </a:b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84" y="2271645"/>
            <a:ext cx="4759749" cy="1549754"/>
          </a:xfrm>
        </p:spPr>
        <p:txBody>
          <a:bodyPr/>
          <a:lstStyle/>
          <a:p>
            <a:r>
              <a:rPr lang="en-US" sz="2000" b="1" dirty="0" smtClean="0">
                <a:solidFill>
                  <a:schemeClr val="accent5"/>
                </a:solidFill>
              </a:rPr>
              <a:t>Anthony Rowe</a:t>
            </a:r>
          </a:p>
          <a:p>
            <a:r>
              <a:rPr lang="en-US" sz="2000" dirty="0" smtClean="0">
                <a:solidFill>
                  <a:schemeClr val="accent5"/>
                </a:solidFill>
              </a:rPr>
              <a:t>Electrical and Computer Engineering</a:t>
            </a:r>
          </a:p>
          <a:p>
            <a:r>
              <a:rPr lang="en-US" sz="2000" dirty="0" smtClean="0">
                <a:solidFill>
                  <a:schemeClr val="accent5"/>
                </a:solidFill>
              </a:rPr>
              <a:t>Carnegie Mellon University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96252" y="2416686"/>
            <a:ext cx="4397261" cy="17526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accent1"/>
                </a:solidFill>
                <a:latin typeface="Arial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411887" y="1330460"/>
            <a:ext cx="6616032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Lecture </a:t>
            </a:r>
            <a:r>
              <a:rPr lang="en-US" sz="3200" b="1" dirty="0" smtClean="0"/>
              <a:t>9: Transducers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0"/>
    </mc:Choice>
    <mc:Fallback xmlns="">
      <p:transition spd="slow" advTm="87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Example Sensors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8160759"/>
              </p:ext>
            </p:extLst>
          </p:nvPr>
        </p:nvGraphicFramePr>
        <p:xfrm>
          <a:off x="457200" y="1034677"/>
          <a:ext cx="8229600" cy="5052000"/>
        </p:xfrm>
        <a:graphic>
          <a:graphicData uri="http://schemas.openxmlformats.org/drawingml/2006/table">
            <a:tbl>
              <a:tblPr/>
              <a:tblGrid>
                <a:gridCol w="1878013"/>
                <a:gridCol w="2393950"/>
                <a:gridCol w="1900237"/>
                <a:gridCol w="2057400"/>
              </a:tblGrid>
              <a:tr h="3561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Property</a:t>
                      </a: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Sensor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Active/Passive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Output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</a:tr>
              <a:tr h="3561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Temperature</a:t>
                      </a: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Thermocouple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Passive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Voltage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3561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Silicon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Active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Voltage/Current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61372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RTD (resistance temperature detector)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Active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Resistance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3561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Thermistor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Active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Resistance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561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Force/Pressure</a:t>
                      </a: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Strain Gage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Active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Resistance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3561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Piezoelectric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Passive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Voltage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561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Acceleration</a:t>
                      </a: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Accelerometer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Active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Capacitance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87674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Position</a:t>
                      </a: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LVDT (linear variable differential transformer)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Active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 Voltage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561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IR distance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Active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Voltage / Digital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3561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Light Intensity</a:t>
                      </a: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Photodiode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Passive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Current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561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16" marB="4571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CMOS Camera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Passive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Digital</a:t>
                      </a:r>
                    </a:p>
                  </a:txBody>
                  <a:tcPr marT="45716" marB="45716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3058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Basic Sensing Components</a:t>
            </a:r>
          </a:p>
        </p:txBody>
      </p:sp>
      <p:sp>
        <p:nvSpPr>
          <p:cNvPr id="11266" name="Oval 3"/>
          <p:cNvSpPr>
            <a:spLocks noChangeArrowheads="1"/>
          </p:cNvSpPr>
          <p:nvPr/>
        </p:nvSpPr>
        <p:spPr bwMode="auto">
          <a:xfrm>
            <a:off x="815975" y="3181350"/>
            <a:ext cx="989013" cy="963613"/>
          </a:xfrm>
          <a:prstGeom prst="ellipse">
            <a:avLst/>
          </a:prstGeom>
          <a:noFill/>
          <a:ln w="25400">
            <a:solidFill>
              <a:schemeClr val="accent5"/>
            </a:solidFill>
            <a:round/>
            <a:headEnd/>
            <a:tailEnd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67" name="Isosceles Triangle 5"/>
          <p:cNvSpPr>
            <a:spLocks noChangeArrowheads="1"/>
          </p:cNvSpPr>
          <p:nvPr/>
        </p:nvSpPr>
        <p:spPr bwMode="auto">
          <a:xfrm rot="5400000">
            <a:off x="2393157" y="3115469"/>
            <a:ext cx="1271587" cy="1095375"/>
          </a:xfrm>
          <a:prstGeom prst="triangle">
            <a:avLst>
              <a:gd name="adj" fmla="val 50000"/>
            </a:avLst>
          </a:prstGeom>
          <a:noFill/>
          <a:ln w="25400">
            <a:solidFill>
              <a:schemeClr val="accent5"/>
            </a:solidFill>
            <a:round/>
            <a:headEnd/>
            <a:tailEnd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cxnSp>
        <p:nvCxnSpPr>
          <p:cNvPr id="11268" name="Straight Connector 7"/>
          <p:cNvCxnSpPr>
            <a:cxnSpLocks noChangeShapeType="1"/>
          </p:cNvCxnSpPr>
          <p:nvPr/>
        </p:nvCxnSpPr>
        <p:spPr bwMode="auto">
          <a:xfrm rot="5400000" flipH="1" flipV="1">
            <a:off x="4331494" y="3155157"/>
            <a:ext cx="534987" cy="508000"/>
          </a:xfrm>
          <a:prstGeom prst="line">
            <a:avLst/>
          </a:prstGeom>
          <a:noFill/>
          <a:ln w="25400">
            <a:solidFill>
              <a:schemeClr val="accent5"/>
            </a:solidFill>
            <a:round/>
            <a:headEnd/>
            <a:tailEnd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69" name="Straight Connector 9"/>
          <p:cNvCxnSpPr>
            <a:cxnSpLocks noChangeShapeType="1"/>
          </p:cNvCxnSpPr>
          <p:nvPr/>
        </p:nvCxnSpPr>
        <p:spPr bwMode="auto">
          <a:xfrm>
            <a:off x="4330700" y="3676650"/>
            <a:ext cx="534988" cy="414338"/>
          </a:xfrm>
          <a:prstGeom prst="line">
            <a:avLst/>
          </a:prstGeom>
          <a:noFill/>
          <a:ln w="25400">
            <a:solidFill>
              <a:schemeClr val="accent5"/>
            </a:solidFill>
            <a:round/>
            <a:headEnd/>
            <a:tailEnd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0" name="Straight Connector 11"/>
          <p:cNvCxnSpPr>
            <a:cxnSpLocks noChangeShapeType="1"/>
          </p:cNvCxnSpPr>
          <p:nvPr/>
        </p:nvCxnSpPr>
        <p:spPr bwMode="auto">
          <a:xfrm>
            <a:off x="4852988" y="3168650"/>
            <a:ext cx="949325" cy="1588"/>
          </a:xfrm>
          <a:prstGeom prst="line">
            <a:avLst/>
          </a:prstGeom>
          <a:noFill/>
          <a:ln w="25400">
            <a:solidFill>
              <a:schemeClr val="accent5"/>
            </a:solidFill>
            <a:round/>
            <a:headEnd/>
            <a:tailEnd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1" name="Straight Connector 13"/>
          <p:cNvCxnSpPr>
            <a:cxnSpLocks noChangeShapeType="1"/>
          </p:cNvCxnSpPr>
          <p:nvPr/>
        </p:nvCxnSpPr>
        <p:spPr bwMode="auto">
          <a:xfrm>
            <a:off x="4879975" y="4090988"/>
            <a:ext cx="908050" cy="1587"/>
          </a:xfrm>
          <a:prstGeom prst="line">
            <a:avLst/>
          </a:prstGeom>
          <a:noFill/>
          <a:ln w="25400">
            <a:solidFill>
              <a:schemeClr val="accent5"/>
            </a:solidFill>
            <a:round/>
            <a:headEnd/>
            <a:tailEnd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2" name="Straight Connector 15"/>
          <p:cNvCxnSpPr>
            <a:cxnSpLocks noChangeShapeType="1"/>
          </p:cNvCxnSpPr>
          <p:nvPr/>
        </p:nvCxnSpPr>
        <p:spPr bwMode="auto">
          <a:xfrm rot="5400000">
            <a:off x="5321300" y="3622675"/>
            <a:ext cx="935038" cy="1588"/>
          </a:xfrm>
          <a:prstGeom prst="line">
            <a:avLst/>
          </a:prstGeom>
          <a:noFill/>
          <a:ln w="25400">
            <a:solidFill>
              <a:schemeClr val="accent5"/>
            </a:solidFill>
            <a:round/>
            <a:headEnd/>
            <a:tailEnd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73" name="Rectangle 17"/>
          <p:cNvSpPr>
            <a:spLocks noChangeArrowheads="1"/>
          </p:cNvSpPr>
          <p:nvPr/>
        </p:nvSpPr>
        <p:spPr bwMode="auto">
          <a:xfrm>
            <a:off x="6497638" y="2473325"/>
            <a:ext cx="1990725" cy="2660650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5"/>
            </a:solidFill>
            <a:round/>
            <a:headEnd/>
            <a:tailEnd/>
          </a:ln>
          <a:effectLst>
            <a:prstShdw prst="shdw17" dist="17961" dir="13500000">
              <a:schemeClr val="bg2"/>
            </a:prstShdw>
          </a:effectLst>
        </p:spPr>
        <p:txBody>
          <a:bodyPr/>
          <a:lstStyle/>
          <a:p>
            <a:endParaRPr lang="en-US"/>
          </a:p>
        </p:txBody>
      </p:sp>
      <p:cxnSp>
        <p:nvCxnSpPr>
          <p:cNvPr id="11274" name="Straight Arrow Connector 19"/>
          <p:cNvCxnSpPr>
            <a:cxnSpLocks noChangeShapeType="1"/>
            <a:stCxn id="11266" idx="6"/>
            <a:endCxn id="11267" idx="3"/>
          </p:cNvCxnSpPr>
          <p:nvPr/>
        </p:nvCxnSpPr>
        <p:spPr bwMode="auto">
          <a:xfrm flipV="1">
            <a:off x="1804988" y="3662363"/>
            <a:ext cx="676275" cy="1587"/>
          </a:xfrm>
          <a:prstGeom prst="straightConnector1">
            <a:avLst/>
          </a:prstGeom>
          <a:noFill/>
          <a:ln w="9525">
            <a:solidFill>
              <a:schemeClr val="accent5"/>
            </a:solidFill>
            <a:round/>
            <a:headEnd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5" name="Straight Arrow Connector 21"/>
          <p:cNvCxnSpPr>
            <a:cxnSpLocks noChangeShapeType="1"/>
            <a:stCxn id="11267" idx="0"/>
          </p:cNvCxnSpPr>
          <p:nvPr/>
        </p:nvCxnSpPr>
        <p:spPr bwMode="auto">
          <a:xfrm>
            <a:off x="3576638" y="3662363"/>
            <a:ext cx="781050" cy="14287"/>
          </a:xfrm>
          <a:prstGeom prst="straightConnector1">
            <a:avLst/>
          </a:prstGeom>
          <a:noFill/>
          <a:ln w="9525">
            <a:solidFill>
              <a:schemeClr val="accent5"/>
            </a:solidFill>
            <a:round/>
            <a:headEnd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6" name="Straight Arrow Connector 23"/>
          <p:cNvCxnSpPr>
            <a:cxnSpLocks noChangeShapeType="1"/>
          </p:cNvCxnSpPr>
          <p:nvPr/>
        </p:nvCxnSpPr>
        <p:spPr bwMode="auto">
          <a:xfrm>
            <a:off x="5788025" y="3676650"/>
            <a:ext cx="642938" cy="0"/>
          </a:xfrm>
          <a:prstGeom prst="straightConnector1">
            <a:avLst/>
          </a:prstGeom>
          <a:noFill/>
          <a:ln w="9525">
            <a:solidFill>
              <a:schemeClr val="accent5"/>
            </a:solidFill>
            <a:round/>
            <a:headEnd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77" name="TextBox 24"/>
          <p:cNvSpPr txBox="1">
            <a:spLocks noChangeArrowheads="1"/>
          </p:cNvSpPr>
          <p:nvPr/>
        </p:nvSpPr>
        <p:spPr bwMode="auto">
          <a:xfrm>
            <a:off x="828675" y="3475038"/>
            <a:ext cx="915988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Sensor</a:t>
            </a:r>
          </a:p>
        </p:txBody>
      </p:sp>
      <p:sp>
        <p:nvSpPr>
          <p:cNvPr id="11278" name="TextBox 25"/>
          <p:cNvSpPr txBox="1">
            <a:spLocks noChangeArrowheads="1"/>
          </p:cNvSpPr>
          <p:nvPr/>
        </p:nvSpPr>
        <p:spPr bwMode="auto">
          <a:xfrm>
            <a:off x="2478088" y="3481388"/>
            <a:ext cx="7366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Amp.</a:t>
            </a:r>
          </a:p>
        </p:txBody>
      </p:sp>
      <p:sp>
        <p:nvSpPr>
          <p:cNvPr id="11279" name="TextBox 26"/>
          <p:cNvSpPr txBox="1">
            <a:spLocks noChangeArrowheads="1"/>
          </p:cNvSpPr>
          <p:nvPr/>
        </p:nvSpPr>
        <p:spPr bwMode="auto">
          <a:xfrm>
            <a:off x="4864100" y="3446463"/>
            <a:ext cx="6842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ADC</a:t>
            </a:r>
          </a:p>
        </p:txBody>
      </p:sp>
      <p:sp>
        <p:nvSpPr>
          <p:cNvPr id="11280" name="TextBox 27"/>
          <p:cNvSpPr txBox="1">
            <a:spLocks noChangeArrowheads="1"/>
          </p:cNvSpPr>
          <p:nvPr/>
        </p:nvSpPr>
        <p:spPr bwMode="auto">
          <a:xfrm>
            <a:off x="6632575" y="3465513"/>
            <a:ext cx="1776413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Micro-controller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 flipH="1" flipV="1">
            <a:off x="3920435" y="3898348"/>
            <a:ext cx="276087" cy="115956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" name="TextBox 3"/>
          <p:cNvSpPr txBox="1"/>
          <p:nvPr/>
        </p:nvSpPr>
        <p:spPr>
          <a:xfrm>
            <a:off x="2849217" y="5267739"/>
            <a:ext cx="309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Impedance Matched Signals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296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Calibration</a:t>
            </a:r>
          </a:p>
        </p:txBody>
      </p:sp>
      <p:sp>
        <p:nvSpPr>
          <p:cNvPr id="1229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>
                <a:latin typeface="Arial" charset="0"/>
              </a:rPr>
              <a:t>The relationship between the physical measurement variable (X) and the signal variable (S)</a:t>
            </a:r>
          </a:p>
        </p:txBody>
      </p:sp>
      <p:pic>
        <p:nvPicPr>
          <p:cNvPr id="12291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5653" y="2282833"/>
            <a:ext cx="5080000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9180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Sensor Parameters</a:t>
            </a:r>
          </a:p>
        </p:txBody>
      </p:sp>
      <p:sp>
        <p:nvSpPr>
          <p:cNvPr id="133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Arial" charset="0"/>
              </a:rPr>
              <a:t>Range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Lower and upper </a:t>
            </a:r>
            <a:r>
              <a:rPr lang="en-US" dirty="0" smtClean="0">
                <a:latin typeface="Arial" charset="0"/>
                <a:cs typeface="Arial" charset="0"/>
              </a:rPr>
              <a:t>limits</a:t>
            </a:r>
          </a:p>
          <a:p>
            <a:pPr lvl="1"/>
            <a:endParaRPr lang="en-US" dirty="0">
              <a:latin typeface="Arial" charset="0"/>
              <a:cs typeface="Arial" charset="0"/>
            </a:endParaRPr>
          </a:p>
          <a:p>
            <a:r>
              <a:rPr lang="en-US" b="1" dirty="0">
                <a:latin typeface="Arial" charset="0"/>
              </a:rPr>
              <a:t>Resolution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Minimum difference between two measurements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Example: 8bit ADC with 5 volt </a:t>
            </a:r>
            <a:r>
              <a:rPr lang="en-US" dirty="0" smtClean="0">
                <a:latin typeface="Arial" charset="0"/>
                <a:cs typeface="Arial" charset="0"/>
              </a:rPr>
              <a:t>input</a:t>
            </a:r>
          </a:p>
          <a:p>
            <a:pPr lvl="1"/>
            <a:endParaRPr lang="en-US" dirty="0">
              <a:latin typeface="Arial" charset="0"/>
              <a:cs typeface="Arial" charset="0"/>
            </a:endParaRPr>
          </a:p>
          <a:p>
            <a:r>
              <a:rPr lang="en-US" b="1" dirty="0">
                <a:latin typeface="Arial" charset="0"/>
              </a:rPr>
              <a:t>Dynamic Range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Used to measure spread between lower and upper limits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Usually a ratio in decibels (dB)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Dynamic Range = 10 log (Upper Limit / Lower Limit)</a:t>
            </a:r>
          </a:p>
        </p:txBody>
      </p:sp>
    </p:spTree>
    <p:extLst>
      <p:ext uri="{BB962C8B-B14F-4D97-AF65-F5344CB8AC3E}">
        <p14:creationId xmlns:p14="http://schemas.microsoft.com/office/powerpoint/2010/main" val="3065331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Sensor Parameters</a:t>
            </a:r>
          </a:p>
        </p:txBody>
      </p:sp>
      <p:sp>
        <p:nvSpPr>
          <p:cNvPr id="1536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Arial" charset="0"/>
              </a:rPr>
              <a:t>Sensitivity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Slope of calibration </a:t>
            </a:r>
            <a:r>
              <a:rPr lang="en-US" dirty="0" smtClean="0">
                <a:latin typeface="Arial" charset="0"/>
                <a:cs typeface="Arial" charset="0"/>
              </a:rPr>
              <a:t>curve</a:t>
            </a:r>
          </a:p>
          <a:p>
            <a:pPr lvl="1"/>
            <a:endParaRPr lang="en-US" dirty="0">
              <a:latin typeface="Arial" charset="0"/>
              <a:cs typeface="Arial" charset="0"/>
            </a:endParaRPr>
          </a:p>
          <a:p>
            <a:r>
              <a:rPr lang="en-US" b="1" dirty="0">
                <a:latin typeface="Arial" charset="0"/>
              </a:rPr>
              <a:t>Linearity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Closeness of the calibration curve to a specific straight line (least squares fit</a:t>
            </a:r>
            <a:r>
              <a:rPr lang="en-US" dirty="0" smtClean="0">
                <a:latin typeface="Arial" charset="0"/>
                <a:cs typeface="Arial" charset="0"/>
              </a:rPr>
              <a:t>)</a:t>
            </a:r>
          </a:p>
          <a:p>
            <a:pPr lvl="1"/>
            <a:endParaRPr lang="en-US" dirty="0">
              <a:latin typeface="Arial" charset="0"/>
              <a:cs typeface="Arial" charset="0"/>
            </a:endParaRPr>
          </a:p>
          <a:p>
            <a:r>
              <a:rPr lang="en-US" b="1" dirty="0">
                <a:latin typeface="Arial" charset="0"/>
              </a:rPr>
              <a:t>Monotonicity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 curve where the dependent variable always increases or decreases with changes in the independent </a:t>
            </a:r>
            <a:r>
              <a:rPr lang="en-US" dirty="0" smtClean="0">
                <a:latin typeface="Arial" charset="0"/>
                <a:cs typeface="Arial" charset="0"/>
              </a:rPr>
              <a:t>variable</a:t>
            </a:r>
          </a:p>
          <a:p>
            <a:pPr lvl="1"/>
            <a:endParaRPr lang="en-US" dirty="0">
              <a:latin typeface="Arial" charset="0"/>
              <a:cs typeface="Arial" charset="0"/>
            </a:endParaRPr>
          </a:p>
          <a:p>
            <a:r>
              <a:rPr lang="en-US" b="1" dirty="0">
                <a:latin typeface="Arial" charset="0"/>
              </a:rPr>
              <a:t>Hysteresis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Difference between two output values given the same input value depending on the trajectory of the sensor</a:t>
            </a:r>
          </a:p>
        </p:txBody>
      </p:sp>
    </p:spTree>
    <p:extLst>
      <p:ext uri="{BB962C8B-B14F-4D97-AF65-F5344CB8AC3E}">
        <p14:creationId xmlns:p14="http://schemas.microsoft.com/office/powerpoint/2010/main" val="2521071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Sensor Parameters</a:t>
            </a: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Arial" charset="0"/>
              </a:rPr>
              <a:t>Bandwidth or Frequency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speed at which a sensor can provide a stream of </a:t>
            </a:r>
            <a:r>
              <a:rPr lang="en-US" i="1" dirty="0">
                <a:latin typeface="Arial" charset="0"/>
                <a:cs typeface="Arial" charset="0"/>
              </a:rPr>
              <a:t>meaningful</a:t>
            </a:r>
            <a:r>
              <a:rPr lang="en-US" dirty="0">
                <a:latin typeface="Arial" charset="0"/>
                <a:cs typeface="Arial" charset="0"/>
              </a:rPr>
              <a:t> readings</a:t>
            </a:r>
          </a:p>
        </p:txBody>
      </p:sp>
    </p:spTree>
    <p:extLst>
      <p:ext uri="{BB962C8B-B14F-4D97-AF65-F5344CB8AC3E}">
        <p14:creationId xmlns:p14="http://schemas.microsoft.com/office/powerpoint/2010/main" val="1107114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latin typeface="Arial" charset="0"/>
              </a:rPr>
              <a:t>Accuracy, discrimination and precision</a:t>
            </a:r>
          </a:p>
        </p:txBody>
      </p:sp>
      <p:sp>
        <p:nvSpPr>
          <p:cNvPr id="17410" name="Content Placeholder 2"/>
          <p:cNvSpPr>
            <a:spLocks noGrp="1"/>
          </p:cNvSpPr>
          <p:nvPr>
            <p:ph idx="1"/>
          </p:nvPr>
        </p:nvSpPr>
        <p:spPr>
          <a:xfrm>
            <a:off x="457200" y="1441450"/>
            <a:ext cx="8229600" cy="5164138"/>
          </a:xfrm>
        </p:spPr>
        <p:txBody>
          <a:bodyPr/>
          <a:lstStyle/>
          <a:p>
            <a:r>
              <a:rPr lang="en-US" b="1">
                <a:latin typeface="Arial" charset="0"/>
              </a:rPr>
              <a:t>Accuracy</a:t>
            </a:r>
          </a:p>
          <a:p>
            <a:pPr lvl="1"/>
            <a:r>
              <a:rPr lang="en-US">
                <a:latin typeface="Arial" charset="0"/>
                <a:cs typeface="Arial" charset="0"/>
              </a:rPr>
              <a:t>Ability to report values close to the TRUE value</a:t>
            </a:r>
          </a:p>
          <a:p>
            <a:pPr lvl="1"/>
            <a:endParaRPr lang="en-US">
              <a:latin typeface="Arial" charset="0"/>
              <a:cs typeface="Arial" charset="0"/>
            </a:endParaRPr>
          </a:p>
          <a:p>
            <a:r>
              <a:rPr lang="en-US" b="1">
                <a:latin typeface="Arial" charset="0"/>
              </a:rPr>
              <a:t>Discrimination</a:t>
            </a:r>
          </a:p>
          <a:p>
            <a:pPr lvl="1"/>
            <a:r>
              <a:rPr lang="en-US">
                <a:latin typeface="Arial" charset="0"/>
                <a:cs typeface="Arial" charset="0"/>
              </a:rPr>
              <a:t>Minimal input change required to produce detectable output change</a:t>
            </a:r>
          </a:p>
          <a:p>
            <a:pPr lvl="1"/>
            <a:endParaRPr lang="en-US">
              <a:latin typeface="Arial" charset="0"/>
              <a:cs typeface="Arial" charset="0"/>
            </a:endParaRPr>
          </a:p>
          <a:p>
            <a:r>
              <a:rPr lang="en-US" b="1">
                <a:latin typeface="Arial" charset="0"/>
              </a:rPr>
              <a:t>Precision</a:t>
            </a:r>
          </a:p>
          <a:p>
            <a:pPr lvl="1"/>
            <a:r>
              <a:rPr lang="en-US">
                <a:latin typeface="Arial" charset="0"/>
                <a:cs typeface="Arial" charset="0"/>
              </a:rPr>
              <a:t>Repeatability of the reading</a:t>
            </a:r>
          </a:p>
        </p:txBody>
      </p:sp>
    </p:spTree>
    <p:extLst>
      <p:ext uri="{BB962C8B-B14F-4D97-AF65-F5344CB8AC3E}">
        <p14:creationId xmlns:p14="http://schemas.microsoft.com/office/powerpoint/2010/main" val="3988599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latin typeface="Arial" charset="0"/>
              </a:rPr>
              <a:t>Shooter Example</a:t>
            </a:r>
          </a:p>
        </p:txBody>
      </p:sp>
      <p:pic>
        <p:nvPicPr>
          <p:cNvPr id="18434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48" r="-1060"/>
          <a:stretch>
            <a:fillRect/>
          </a:stretch>
        </p:blipFill>
        <p:spPr>
          <a:xfrm>
            <a:off x="1362075" y="3581400"/>
            <a:ext cx="7097713" cy="2414588"/>
          </a:xfrm>
        </p:spPr>
      </p:pic>
      <p:sp>
        <p:nvSpPr>
          <p:cNvPr id="18435" name="TextBox 5"/>
          <p:cNvSpPr txBox="1">
            <a:spLocks noChangeArrowheads="1"/>
          </p:cNvSpPr>
          <p:nvPr/>
        </p:nvSpPr>
        <p:spPr bwMode="auto">
          <a:xfrm>
            <a:off x="1773238" y="5961063"/>
            <a:ext cx="21161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/>
              <a:t>Shooter #1</a:t>
            </a:r>
          </a:p>
        </p:txBody>
      </p:sp>
      <p:sp>
        <p:nvSpPr>
          <p:cNvPr id="18436" name="TextBox 6"/>
          <p:cNvSpPr txBox="1">
            <a:spLocks noChangeArrowheads="1"/>
          </p:cNvSpPr>
          <p:nvPr/>
        </p:nvSpPr>
        <p:spPr bwMode="auto">
          <a:xfrm>
            <a:off x="5140325" y="5953125"/>
            <a:ext cx="21161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/>
              <a:t>Shooter #2</a:t>
            </a:r>
          </a:p>
        </p:txBody>
      </p:sp>
      <p:sp>
        <p:nvSpPr>
          <p:cNvPr id="18437" name="TextBox 7"/>
          <p:cNvSpPr txBox="1">
            <a:spLocks noChangeArrowheads="1"/>
          </p:cNvSpPr>
          <p:nvPr/>
        </p:nvSpPr>
        <p:spPr bwMode="auto">
          <a:xfrm>
            <a:off x="1052513" y="1579563"/>
            <a:ext cx="5594350" cy="212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b="1" dirty="0">
                <a:solidFill>
                  <a:schemeClr val="accent5"/>
                </a:solidFill>
              </a:rPr>
              <a:t>Discrimination</a:t>
            </a:r>
          </a:p>
          <a:p>
            <a:pPr eaLnBrk="1" hangingPunct="1"/>
            <a:r>
              <a:rPr lang="en-US" sz="1800" dirty="0"/>
              <a:t>	Size of the hole produced by a shot</a:t>
            </a:r>
          </a:p>
          <a:p>
            <a:pPr eaLnBrk="1" hangingPunct="1"/>
            <a:endParaRPr lang="en-US" sz="1800" dirty="0"/>
          </a:p>
          <a:p>
            <a:pPr eaLnBrk="1" hangingPunct="1"/>
            <a:r>
              <a:rPr lang="en-US" b="1" dirty="0">
                <a:solidFill>
                  <a:srgbClr val="000000"/>
                </a:solidFill>
              </a:rPr>
              <a:t>Which shooter is more accurate?</a:t>
            </a:r>
          </a:p>
          <a:p>
            <a:pPr eaLnBrk="1" hangingPunct="1"/>
            <a:endParaRPr lang="en-US" b="1" dirty="0"/>
          </a:p>
          <a:p>
            <a:pPr eaLnBrk="1" hangingPunct="1"/>
            <a:r>
              <a:rPr lang="en-US" b="1" dirty="0">
                <a:solidFill>
                  <a:srgbClr val="000000"/>
                </a:solidFill>
              </a:rPr>
              <a:t>Which shooter is more precise?</a:t>
            </a:r>
          </a:p>
        </p:txBody>
      </p:sp>
    </p:spTree>
    <p:extLst>
      <p:ext uri="{BB962C8B-B14F-4D97-AF65-F5344CB8AC3E}">
        <p14:creationId xmlns:p14="http://schemas.microsoft.com/office/powerpoint/2010/main" val="210647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Errors – What can go wrong?</a:t>
            </a: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Arial" charset="0"/>
              </a:rPr>
              <a:t>Systematic</a:t>
            </a:r>
          </a:p>
          <a:p>
            <a:pPr lvl="1"/>
            <a:r>
              <a:rPr lang="en-US" sz="2000" dirty="0">
                <a:latin typeface="Arial" charset="0"/>
                <a:cs typeface="Arial" charset="0"/>
              </a:rPr>
              <a:t>Interfering inputs or modifying variables</a:t>
            </a:r>
          </a:p>
          <a:p>
            <a:pPr lvl="1"/>
            <a:r>
              <a:rPr lang="en-US" sz="2000" dirty="0">
                <a:latin typeface="Arial" charset="0"/>
                <a:cs typeface="Arial" charset="0"/>
              </a:rPr>
              <a:t>Drift (mechanical stress)</a:t>
            </a:r>
          </a:p>
          <a:p>
            <a:pPr lvl="1"/>
            <a:r>
              <a:rPr lang="en-US" sz="2000" dirty="0">
                <a:latin typeface="Arial" charset="0"/>
                <a:cs typeface="Arial" charset="0"/>
              </a:rPr>
              <a:t>Measurement process changed (new loading)</a:t>
            </a:r>
          </a:p>
          <a:p>
            <a:pPr lvl="1"/>
            <a:r>
              <a:rPr lang="en-US" sz="2000" dirty="0">
                <a:latin typeface="Arial" charset="0"/>
                <a:cs typeface="Arial" charset="0"/>
              </a:rPr>
              <a:t>Transmission process changed (attenuation)</a:t>
            </a:r>
          </a:p>
          <a:p>
            <a:r>
              <a:rPr lang="en-US" b="1" dirty="0">
                <a:latin typeface="Arial" charset="0"/>
              </a:rPr>
              <a:t>Random</a:t>
            </a:r>
          </a:p>
          <a:p>
            <a:pPr lvl="1"/>
            <a:r>
              <a:rPr lang="en-US" sz="2000" dirty="0" smtClean="0">
                <a:latin typeface="Arial" charset="0"/>
                <a:cs typeface="Arial" charset="0"/>
              </a:rPr>
              <a:t>Noise</a:t>
            </a:r>
            <a:endParaRPr lang="en-US" sz="2000" dirty="0">
              <a:latin typeface="Arial" charset="0"/>
              <a:cs typeface="Arial" charset="0"/>
            </a:endParaRPr>
          </a:p>
        </p:txBody>
      </p:sp>
      <p:pic>
        <p:nvPicPr>
          <p:cNvPr id="1945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038" y="3186785"/>
            <a:ext cx="4017962" cy="302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0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88" y="3874172"/>
            <a:ext cx="3644900" cy="213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8365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4"/>
          <p:cNvSpPr>
            <a:spLocks noGrp="1"/>
          </p:cNvSpPr>
          <p:nvPr>
            <p:ph type="title"/>
          </p:nvPr>
        </p:nvSpPr>
        <p:spPr>
          <a:xfrm>
            <a:off x="457200" y="260989"/>
            <a:ext cx="8229600" cy="563563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Sensor </a:t>
            </a:r>
            <a:r>
              <a:rPr lang="en-US" dirty="0" smtClean="0">
                <a:latin typeface="Arial" charset="0"/>
              </a:rPr>
              <a:t>Parameters (Summary)</a:t>
            </a:r>
            <a:endParaRPr lang="en-US" dirty="0">
              <a:latin typeface="Arial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9502561"/>
              </p:ext>
            </p:extLst>
          </p:nvPr>
        </p:nvGraphicFramePr>
        <p:xfrm>
          <a:off x="457200" y="1028167"/>
          <a:ext cx="8229600" cy="4892673"/>
        </p:xfrm>
        <a:graphic>
          <a:graphicData uri="http://schemas.openxmlformats.org/drawingml/2006/table">
            <a:tbl>
              <a:tblPr/>
              <a:tblGrid>
                <a:gridCol w="2001838"/>
                <a:gridCol w="6227762"/>
              </a:tblGrid>
              <a:tr h="3715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Parameter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Description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6401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Transfer Function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Mapping between physical input signal and the electrical output signal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</a:tr>
              <a:tr h="3715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Sensitivity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Change in signal vs change in physical input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3715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Dynamic Range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Range over which physical values are differentiated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</a:tr>
              <a:tr h="3715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Accuracy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Largest expected error between reported and true value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3715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Hysteresis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Lag between true and sensed values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</a:tr>
              <a:tr h="6401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Temperature Coefficient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Change due to temperature (not real physical change)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3715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Linearity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Delta from transfer function and a linear equation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</a:tr>
              <a:tr h="3715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Noise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Electronic fluctuations in signal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3715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Resolution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Min detectable signal fluctuation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</a:tr>
              <a:tr h="6401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Bandwidth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Arial" charset="0"/>
                        </a:rPr>
                        <a:t>Difference in frequency range between finite response times (activation) and the signal decay times (deactivation)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2652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Administrivia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Lab 1</a:t>
            </a:r>
          </a:p>
          <a:p>
            <a:pPr lvl="1"/>
            <a:r>
              <a:rPr lang="en-US" dirty="0" smtClean="0"/>
              <a:t>Due Monday</a:t>
            </a:r>
            <a:endParaRPr lang="en-US" baseline="30000" dirty="0" smtClean="0"/>
          </a:p>
          <a:p>
            <a:endParaRPr lang="en-US" dirty="0" smtClean="0"/>
          </a:p>
          <a:p>
            <a:r>
              <a:rPr lang="en-US" dirty="0" smtClean="0"/>
              <a:t>Final Exam</a:t>
            </a:r>
          </a:p>
          <a:p>
            <a:pPr lvl="1"/>
            <a:r>
              <a:rPr lang="en-US" b="1" dirty="0"/>
              <a:t>Date: Thursday December 15, 2016</a:t>
            </a:r>
            <a:endParaRPr lang="en-US" dirty="0"/>
          </a:p>
          <a:p>
            <a:pPr lvl="1"/>
            <a:r>
              <a:rPr lang="en-US" b="1" dirty="0"/>
              <a:t>Time: 5:30pm-8:30pm</a:t>
            </a:r>
            <a:endParaRPr lang="en-US" dirty="0"/>
          </a:p>
          <a:p>
            <a:pPr lvl="1"/>
            <a:r>
              <a:rPr lang="en-US" b="1" dirty="0"/>
              <a:t>Location: </a:t>
            </a:r>
            <a:r>
              <a:rPr lang="en-US" b="1" dirty="0" smtClean="0"/>
              <a:t>TBA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Late </a:t>
            </a:r>
            <a:r>
              <a:rPr lang="en-US" dirty="0" smtClean="0"/>
              <a:t>Policy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Style 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7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Reading Sensors</a:t>
            </a:r>
          </a:p>
        </p:txBody>
      </p:sp>
      <p:sp>
        <p:nvSpPr>
          <p:cNvPr id="21506" name="Content Placeholder 2"/>
          <p:cNvSpPr>
            <a:spLocks noGrp="1"/>
          </p:cNvSpPr>
          <p:nvPr>
            <p:ph idx="1"/>
          </p:nvPr>
        </p:nvSpPr>
        <p:spPr>
          <a:xfrm>
            <a:off x="457200" y="1654175"/>
            <a:ext cx="8229600" cy="5164138"/>
          </a:xfrm>
        </p:spPr>
        <p:txBody>
          <a:bodyPr/>
          <a:lstStyle/>
          <a:p>
            <a:r>
              <a:rPr lang="en-US">
                <a:latin typeface="Arial" charset="0"/>
              </a:rPr>
              <a:t>Resistive (R)</a:t>
            </a:r>
          </a:p>
          <a:p>
            <a:endParaRPr lang="en-US">
              <a:latin typeface="Arial" charset="0"/>
            </a:endParaRPr>
          </a:p>
          <a:p>
            <a:r>
              <a:rPr lang="en-US">
                <a:latin typeface="Arial" charset="0"/>
              </a:rPr>
              <a:t>Capacitive (C)</a:t>
            </a:r>
          </a:p>
          <a:p>
            <a:endParaRPr lang="en-US">
              <a:latin typeface="Arial" charset="0"/>
            </a:endParaRPr>
          </a:p>
          <a:p>
            <a:r>
              <a:rPr lang="en-US">
                <a:latin typeface="Arial" charset="0"/>
              </a:rPr>
              <a:t>Inductive (L)</a:t>
            </a:r>
          </a:p>
          <a:p>
            <a:endParaRPr lang="en-US">
              <a:latin typeface="Arial" charset="0"/>
            </a:endParaRPr>
          </a:p>
        </p:txBody>
      </p:sp>
      <p:pic>
        <p:nvPicPr>
          <p:cNvPr id="21507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9275" y="4886446"/>
            <a:ext cx="1662113" cy="111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8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35"/>
          <a:stretch>
            <a:fillRect/>
          </a:stretch>
        </p:blipFill>
        <p:spPr bwMode="auto">
          <a:xfrm>
            <a:off x="790575" y="4821359"/>
            <a:ext cx="2024063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3538" y="5010271"/>
            <a:ext cx="1470025" cy="903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0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0050" y="1233488"/>
            <a:ext cx="1638300" cy="163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1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4188" y="3206750"/>
            <a:ext cx="3455987" cy="1306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4441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4"/>
          <p:cNvSpPr>
            <a:spLocks noGrp="1"/>
          </p:cNvSpPr>
          <p:nvPr>
            <p:ph type="title"/>
          </p:nvPr>
        </p:nvSpPr>
        <p:spPr>
          <a:xfrm>
            <a:off x="457200" y="277666"/>
            <a:ext cx="8229600" cy="563563"/>
          </a:xfrm>
        </p:spPr>
        <p:txBody>
          <a:bodyPr/>
          <a:lstStyle/>
          <a:p>
            <a:r>
              <a:rPr lang="en-US">
                <a:latin typeface="Arial" charset="0"/>
              </a:rPr>
              <a:t>Resistive Sensor</a:t>
            </a:r>
          </a:p>
        </p:txBody>
      </p:sp>
      <p:pic>
        <p:nvPicPr>
          <p:cNvPr id="2253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038" y="2152504"/>
            <a:ext cx="2260600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1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850" y="1676254"/>
            <a:ext cx="3794125" cy="309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2" name="TextBox 8"/>
          <p:cNvSpPr txBox="1">
            <a:spLocks noChangeArrowheads="1"/>
          </p:cNvSpPr>
          <p:nvPr/>
        </p:nvSpPr>
        <p:spPr bwMode="auto">
          <a:xfrm>
            <a:off x="1336675" y="4924279"/>
            <a:ext cx="28606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Voltage Divider</a:t>
            </a:r>
          </a:p>
        </p:txBody>
      </p:sp>
      <p:sp>
        <p:nvSpPr>
          <p:cNvPr id="22533" name="TextBox 9"/>
          <p:cNvSpPr txBox="1">
            <a:spLocks noChangeArrowheads="1"/>
          </p:cNvSpPr>
          <p:nvPr/>
        </p:nvSpPr>
        <p:spPr bwMode="auto">
          <a:xfrm>
            <a:off x="5432425" y="4916341"/>
            <a:ext cx="28606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/>
              <a:t>Wheatstone Bridge</a:t>
            </a:r>
          </a:p>
        </p:txBody>
      </p:sp>
      <p:sp>
        <p:nvSpPr>
          <p:cNvPr id="22534" name="TextBox 6"/>
          <p:cNvSpPr txBox="1">
            <a:spLocks noChangeArrowheads="1"/>
          </p:cNvSpPr>
          <p:nvPr/>
        </p:nvSpPr>
        <p:spPr bwMode="auto">
          <a:xfrm>
            <a:off x="1779588" y="3517754"/>
            <a:ext cx="500062" cy="3683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R</a:t>
            </a:r>
            <a:r>
              <a:rPr lang="en-US" sz="1800" baseline="-25000"/>
              <a:t>s</a:t>
            </a:r>
            <a:endParaRPr lang="en-US" sz="1800"/>
          </a:p>
        </p:txBody>
      </p:sp>
      <p:sp>
        <p:nvSpPr>
          <p:cNvPr id="22535" name="TextBox 7"/>
          <p:cNvSpPr txBox="1">
            <a:spLocks noChangeArrowheads="1"/>
          </p:cNvSpPr>
          <p:nvPr/>
        </p:nvSpPr>
        <p:spPr bwMode="auto">
          <a:xfrm>
            <a:off x="1808163" y="2614466"/>
            <a:ext cx="498475" cy="3698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R</a:t>
            </a:r>
            <a:r>
              <a:rPr lang="en-US" sz="1800" baseline="-25000"/>
              <a:t>1</a:t>
            </a:r>
            <a:endParaRPr lang="en-US" sz="1800"/>
          </a:p>
        </p:txBody>
      </p:sp>
      <p:sp>
        <p:nvSpPr>
          <p:cNvPr id="22536" name="TextBox 8"/>
          <p:cNvSpPr txBox="1">
            <a:spLocks noChangeArrowheads="1"/>
          </p:cNvSpPr>
          <p:nvPr/>
        </p:nvSpPr>
        <p:spPr bwMode="auto">
          <a:xfrm>
            <a:off x="6015038" y="3862241"/>
            <a:ext cx="498475" cy="3698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R</a:t>
            </a:r>
            <a:r>
              <a:rPr lang="en-US" sz="1800" baseline="-25000"/>
              <a:t>s</a:t>
            </a:r>
            <a:endParaRPr lang="en-US" sz="1800"/>
          </a:p>
        </p:txBody>
      </p:sp>
      <p:cxnSp>
        <p:nvCxnSpPr>
          <p:cNvPr id="22537" name="Straight Arrow Connector 10"/>
          <p:cNvCxnSpPr>
            <a:cxnSpLocks noChangeShapeType="1"/>
          </p:cNvCxnSpPr>
          <p:nvPr/>
        </p:nvCxnSpPr>
        <p:spPr bwMode="auto">
          <a:xfrm flipV="1">
            <a:off x="2255838" y="3562204"/>
            <a:ext cx="295275" cy="284162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538" name="Straight Arrow Connector 11"/>
          <p:cNvCxnSpPr>
            <a:cxnSpLocks noChangeShapeType="1"/>
          </p:cNvCxnSpPr>
          <p:nvPr/>
        </p:nvCxnSpPr>
        <p:spPr bwMode="auto">
          <a:xfrm rot="16200000" flipV="1">
            <a:off x="6373018" y="3788423"/>
            <a:ext cx="487363" cy="127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extBox 1"/>
          <p:cNvSpPr txBox="1"/>
          <p:nvPr/>
        </p:nvSpPr>
        <p:spPr>
          <a:xfrm>
            <a:off x="121479" y="6261652"/>
            <a:ext cx="5234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Examples:  light, temperature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4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4"/>
          <p:cNvSpPr>
            <a:spLocks noGrp="1"/>
          </p:cNvSpPr>
          <p:nvPr>
            <p:ph type="title"/>
          </p:nvPr>
        </p:nvSpPr>
        <p:spPr>
          <a:xfrm>
            <a:off x="457200" y="289995"/>
            <a:ext cx="8229600" cy="563563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Capacitance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117083"/>
            <a:ext cx="8229600" cy="52292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400">
                <a:latin typeface="Arial" charset="0"/>
              </a:rPr>
              <a:t>Capacitance to Frequency Converter</a:t>
            </a:r>
          </a:p>
        </p:txBody>
      </p:sp>
      <p:pic>
        <p:nvPicPr>
          <p:cNvPr id="2355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088" y="2063233"/>
            <a:ext cx="3492500" cy="317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29618" y="5164431"/>
            <a:ext cx="7498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Use Timers / Capture Compare Units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17091" y="5855555"/>
            <a:ext cx="282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Examples:  humidity, touch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178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Inductive </a:t>
            </a:r>
            <a:r>
              <a:rPr lang="en-US" dirty="0" smtClean="0">
                <a:latin typeface="Arial" charset="0"/>
              </a:rPr>
              <a:t>Sensors</a:t>
            </a:r>
            <a:endParaRPr lang="en-US" dirty="0">
              <a:latin typeface="Arial" charset="0"/>
            </a:endParaRPr>
          </a:p>
        </p:txBody>
      </p:sp>
      <p:pic>
        <p:nvPicPr>
          <p:cNvPr id="2457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088" y="1281113"/>
            <a:ext cx="6215062" cy="516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9" name="Rectangle 4"/>
          <p:cNvSpPr>
            <a:spLocks noChangeArrowheads="1"/>
          </p:cNvSpPr>
          <p:nvPr/>
        </p:nvSpPr>
        <p:spPr bwMode="auto">
          <a:xfrm>
            <a:off x="5148263" y="5995988"/>
            <a:ext cx="2654300" cy="457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cs typeface="Arial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1479" y="6361043"/>
            <a:ext cx="5234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Examples:  precise position sensor LVDT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55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Electro-Chemical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210" y="3740426"/>
            <a:ext cx="4610100" cy="2324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479" y="6361043"/>
            <a:ext cx="5234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Examples:  Gas sensors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0675" y="1308100"/>
            <a:ext cx="3670300" cy="2209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25" y="2082800"/>
            <a:ext cx="41910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624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>
                <a:latin typeface="Arial" charset="0"/>
              </a:rPr>
              <a:t>Micro-Electro Mechanical Sensors (MEMS) </a:t>
            </a:r>
          </a:p>
        </p:txBody>
      </p:sp>
      <p:pic>
        <p:nvPicPr>
          <p:cNvPr id="25602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6"/>
          <a:stretch>
            <a:fillRect/>
          </a:stretch>
        </p:blipFill>
        <p:spPr bwMode="auto">
          <a:xfrm>
            <a:off x="5454650" y="1549400"/>
            <a:ext cx="3716338" cy="4751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3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0" y="2128838"/>
            <a:ext cx="4732338" cy="328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21479" y="6361043"/>
            <a:ext cx="5234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Examples:  Accelerometer, rate gyro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475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Digital Sensors</a:t>
            </a:r>
          </a:p>
        </p:txBody>
      </p:sp>
      <p:pic>
        <p:nvPicPr>
          <p:cNvPr id="26627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145" y="3002558"/>
            <a:ext cx="1790700" cy="1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8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325" y="1241668"/>
            <a:ext cx="5908675" cy="497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1600" b="1" dirty="0" smtClean="0"/>
              <a:t>Sensor / Amp. / ADC / microcontroller are internal</a:t>
            </a:r>
            <a:endParaRPr lang="en-US" sz="1600" b="1" dirty="0"/>
          </a:p>
          <a:p>
            <a:pPr>
              <a:defRPr/>
            </a:pPr>
            <a:r>
              <a:rPr lang="en-US" sz="1600" b="1" dirty="0" smtClean="0"/>
              <a:t>Example: BMP085 Pressure Sensor</a:t>
            </a:r>
          </a:p>
          <a:p>
            <a:pPr marL="0" indent="0">
              <a:buFontTx/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070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Sharp IR Sensor (Active Sensor)</a:t>
            </a:r>
          </a:p>
        </p:txBody>
      </p:sp>
      <p:pic>
        <p:nvPicPr>
          <p:cNvPr id="2765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033" y="1063376"/>
            <a:ext cx="4365625" cy="296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1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7013" y="1398588"/>
            <a:ext cx="3006725" cy="481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2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375" y="4288019"/>
            <a:ext cx="1984375" cy="198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0868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Sharp IR Sensor</a:t>
            </a:r>
          </a:p>
        </p:txBody>
      </p:sp>
      <p:pic>
        <p:nvPicPr>
          <p:cNvPr id="2867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713" y="1357313"/>
            <a:ext cx="7251700" cy="519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5" name="TextBox 4"/>
          <p:cNvSpPr txBox="1">
            <a:spLocks noChangeArrowheads="1"/>
          </p:cNvSpPr>
          <p:nvPr/>
        </p:nvSpPr>
        <p:spPr bwMode="auto">
          <a:xfrm>
            <a:off x="1177925" y="3195638"/>
            <a:ext cx="1663700" cy="3683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Convex lens</a:t>
            </a:r>
          </a:p>
        </p:txBody>
      </p:sp>
      <p:sp>
        <p:nvSpPr>
          <p:cNvPr id="28676" name="Rectangle 6"/>
          <p:cNvSpPr>
            <a:spLocks noChangeArrowheads="1"/>
          </p:cNvSpPr>
          <p:nvPr/>
        </p:nvSpPr>
        <p:spPr bwMode="auto">
          <a:xfrm>
            <a:off x="6324600" y="3195638"/>
            <a:ext cx="1779588" cy="70643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cs typeface="Arial" charset="0"/>
            </a:endParaRPr>
          </a:p>
        </p:txBody>
      </p:sp>
      <p:sp>
        <p:nvSpPr>
          <p:cNvPr id="28677" name="TextBox 5"/>
          <p:cNvSpPr txBox="1">
            <a:spLocks noChangeArrowheads="1"/>
          </p:cNvSpPr>
          <p:nvPr/>
        </p:nvSpPr>
        <p:spPr bwMode="auto">
          <a:xfrm>
            <a:off x="6372225" y="3308350"/>
            <a:ext cx="1662113" cy="3683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Concave lens</a:t>
            </a:r>
          </a:p>
        </p:txBody>
      </p:sp>
      <p:sp>
        <p:nvSpPr>
          <p:cNvPr id="28678" name="Rectangle 7"/>
          <p:cNvSpPr>
            <a:spLocks noChangeArrowheads="1"/>
          </p:cNvSpPr>
          <p:nvPr/>
        </p:nvSpPr>
        <p:spPr bwMode="auto">
          <a:xfrm>
            <a:off x="5049838" y="1435100"/>
            <a:ext cx="1779587" cy="7080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cs typeface="Arial" charset="0"/>
            </a:endParaRPr>
          </a:p>
        </p:txBody>
      </p:sp>
      <p:sp>
        <p:nvSpPr>
          <p:cNvPr id="28679" name="Rectangle 8"/>
          <p:cNvSpPr>
            <a:spLocks noChangeArrowheads="1"/>
          </p:cNvSpPr>
          <p:nvPr/>
        </p:nvSpPr>
        <p:spPr bwMode="auto">
          <a:xfrm>
            <a:off x="2190750" y="1414463"/>
            <a:ext cx="1779588" cy="4349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cs typeface="Arial" charset="0"/>
            </a:endParaRPr>
          </a:p>
        </p:txBody>
      </p:sp>
      <p:sp>
        <p:nvSpPr>
          <p:cNvPr id="28680" name="Rectangle 9"/>
          <p:cNvSpPr>
            <a:spLocks noChangeArrowheads="1"/>
          </p:cNvSpPr>
          <p:nvPr/>
        </p:nvSpPr>
        <p:spPr bwMode="auto">
          <a:xfrm>
            <a:off x="3389313" y="1631950"/>
            <a:ext cx="1781175" cy="12096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cs typeface="Arial" charset="0"/>
            </a:endParaRPr>
          </a:p>
        </p:txBody>
      </p:sp>
      <p:sp>
        <p:nvSpPr>
          <p:cNvPr id="28681" name="TextBox 10"/>
          <p:cNvSpPr txBox="1">
            <a:spLocks noChangeArrowheads="1"/>
          </p:cNvSpPr>
          <p:nvPr/>
        </p:nvSpPr>
        <p:spPr bwMode="auto">
          <a:xfrm>
            <a:off x="4873625" y="1731963"/>
            <a:ext cx="2681288" cy="3698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CMOS Line Sensor</a:t>
            </a:r>
          </a:p>
        </p:txBody>
      </p:sp>
      <p:sp>
        <p:nvSpPr>
          <p:cNvPr id="28682" name="TextBox 11"/>
          <p:cNvSpPr txBox="1">
            <a:spLocks noChangeArrowheads="1"/>
          </p:cNvSpPr>
          <p:nvPr/>
        </p:nvSpPr>
        <p:spPr bwMode="auto">
          <a:xfrm>
            <a:off x="2395538" y="1530350"/>
            <a:ext cx="1270000" cy="3698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IR LED</a:t>
            </a:r>
          </a:p>
        </p:txBody>
      </p:sp>
    </p:spTree>
    <p:extLst>
      <p:ext uri="{BB962C8B-B14F-4D97-AF65-F5344CB8AC3E}">
        <p14:creationId xmlns:p14="http://schemas.microsoft.com/office/powerpoint/2010/main" val="863148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Common Sensors</a:t>
            </a:r>
          </a:p>
        </p:txBody>
      </p:sp>
      <p:pic>
        <p:nvPicPr>
          <p:cNvPr id="2969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985048"/>
            <a:ext cx="8043863" cy="519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9971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 Policy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turn in </a:t>
            </a:r>
            <a:r>
              <a:rPr lang="en-US" b="1" dirty="0" smtClean="0"/>
              <a:t>one</a:t>
            </a:r>
            <a:r>
              <a:rPr lang="en-US" dirty="0" smtClean="0"/>
              <a:t> lab at up to 85% of the original value </a:t>
            </a:r>
            <a:r>
              <a:rPr lang="en-US" b="1" i="1" dirty="0" smtClean="0"/>
              <a:t>before</a:t>
            </a:r>
            <a:r>
              <a:rPr lang="en-US" dirty="0" smtClean="0"/>
              <a:t> December </a:t>
            </a:r>
            <a:r>
              <a:rPr lang="en-US" dirty="0" smtClean="0"/>
              <a:t>12</a:t>
            </a:r>
            <a:r>
              <a:rPr lang="en-US" baseline="30000" dirty="0" smtClean="0"/>
              <a:t>th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Labs 0-3 build off of each other (Lab 4 not as much)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More practically, this means that you can utilize time at the start of a new lab to finish the previous lab if you did not complete it.  Use as many days as you want until </a:t>
            </a:r>
            <a:r>
              <a:rPr lang="en-US" dirty="0" smtClean="0"/>
              <a:t>December 12</a:t>
            </a:r>
            <a:r>
              <a:rPr lang="en-US" baseline="30000" dirty="0" smtClean="0"/>
              <a:t>th</a:t>
            </a:r>
            <a:r>
              <a:rPr lang="en-US" dirty="0" smtClean="0"/>
              <a:t>, </a:t>
            </a:r>
            <a:r>
              <a:rPr lang="en-US" dirty="0" smtClean="0"/>
              <a:t>but keep in mind you need to finish the newly released lab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26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itle 4"/>
          <p:cNvSpPr>
            <a:spLocks noGrp="1"/>
          </p:cNvSpPr>
          <p:nvPr>
            <p:ph type="title"/>
          </p:nvPr>
        </p:nvSpPr>
        <p:spPr>
          <a:xfrm>
            <a:off x="457200" y="536575"/>
            <a:ext cx="8229600" cy="563563"/>
          </a:xfrm>
        </p:spPr>
        <p:txBody>
          <a:bodyPr/>
          <a:lstStyle/>
          <a:p>
            <a:r>
              <a:rPr lang="en-US">
                <a:latin typeface="Arial" charset="0"/>
              </a:rPr>
              <a:t>What is noise?</a:t>
            </a:r>
          </a:p>
        </p:txBody>
      </p:sp>
      <p:sp>
        <p:nvSpPr>
          <p:cNvPr id="7170" name="Content Placeholder 5"/>
          <p:cNvSpPr>
            <a:spLocks noGrp="1"/>
          </p:cNvSpPr>
          <p:nvPr>
            <p:ph idx="1"/>
          </p:nvPr>
        </p:nvSpPr>
        <p:spPr>
          <a:xfrm>
            <a:off x="457200" y="1363663"/>
            <a:ext cx="8229600" cy="52292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400">
                <a:latin typeface="Arial" charset="0"/>
              </a:rPr>
              <a:t>Unwanted fluctuation in a </a:t>
            </a:r>
            <a:r>
              <a:rPr lang="ja-JP" altLang="en-US" sz="2400">
                <a:latin typeface="Arial" charset="0"/>
              </a:rPr>
              <a:t>“</a:t>
            </a:r>
            <a:r>
              <a:rPr lang="en-US" altLang="ja-JP" sz="2400">
                <a:latin typeface="Arial" charset="0"/>
              </a:rPr>
              <a:t>reading</a:t>
            </a:r>
            <a:r>
              <a:rPr lang="ja-JP" altLang="en-US" sz="2400">
                <a:latin typeface="Arial" charset="0"/>
              </a:rPr>
              <a:t>”</a:t>
            </a:r>
            <a:endParaRPr lang="en-US" altLang="ja-JP" sz="2400">
              <a:latin typeface="Arial" charset="0"/>
            </a:endParaRPr>
          </a:p>
          <a:p>
            <a:pPr>
              <a:spcAft>
                <a:spcPts val="600"/>
              </a:spcAft>
            </a:pPr>
            <a:r>
              <a:rPr lang="ja-JP" altLang="en-US" sz="2400">
                <a:latin typeface="Arial" charset="0"/>
              </a:rPr>
              <a:t>“</a:t>
            </a:r>
            <a:r>
              <a:rPr lang="en-US" altLang="ja-JP" sz="2400">
                <a:latin typeface="Arial" charset="0"/>
              </a:rPr>
              <a:t>Electrical Noise</a:t>
            </a:r>
            <a:r>
              <a:rPr lang="ja-JP" altLang="en-US" sz="2400">
                <a:latin typeface="Arial" charset="0"/>
              </a:rPr>
              <a:t>”</a:t>
            </a:r>
            <a:endParaRPr lang="en-US" altLang="ja-JP" sz="2400">
              <a:latin typeface="Arial" charset="0"/>
            </a:endParaRPr>
          </a:p>
          <a:p>
            <a:pPr lvl="1">
              <a:spcAft>
                <a:spcPts val="600"/>
              </a:spcAft>
            </a:pPr>
            <a:r>
              <a:rPr lang="en-US" sz="2000">
                <a:latin typeface="Arial" charset="0"/>
                <a:cs typeface="Arial" charset="0"/>
              </a:rPr>
              <a:t>Electrical signals that make it more difficult to detect or process a signal of interest</a:t>
            </a:r>
          </a:p>
          <a:p>
            <a:pPr lvl="1">
              <a:spcAft>
                <a:spcPts val="600"/>
              </a:spcAft>
            </a:pPr>
            <a:r>
              <a:rPr lang="en-US" sz="2000">
                <a:latin typeface="Arial" charset="0"/>
                <a:cs typeface="Arial" charset="0"/>
              </a:rPr>
              <a:t>Limits sensors, high-speed circuits and RF receivers</a:t>
            </a:r>
          </a:p>
          <a:p>
            <a:pPr lvl="1">
              <a:spcAft>
                <a:spcPts val="600"/>
              </a:spcAft>
            </a:pPr>
            <a:endParaRPr lang="en-US" sz="2000">
              <a:latin typeface="Arial" charset="0"/>
              <a:cs typeface="Arial" charset="0"/>
            </a:endParaRPr>
          </a:p>
          <a:p>
            <a:pPr>
              <a:spcAft>
                <a:spcPts val="600"/>
              </a:spcAft>
              <a:buFontTx/>
              <a:buNone/>
            </a:pPr>
            <a:endParaRPr lang="en-US" sz="2400" i="1">
              <a:solidFill>
                <a:srgbClr val="7575D1"/>
              </a:solidFill>
              <a:latin typeface="Arial" charset="0"/>
            </a:endParaRPr>
          </a:p>
          <a:p>
            <a:pPr>
              <a:spcAft>
                <a:spcPts val="600"/>
              </a:spcAft>
            </a:pPr>
            <a:endParaRPr lang="en-US" sz="2400">
              <a:latin typeface="Arial" charset="0"/>
            </a:endParaRPr>
          </a:p>
          <a:p>
            <a:pPr>
              <a:spcAft>
                <a:spcPts val="600"/>
              </a:spcAft>
            </a:pPr>
            <a:endParaRPr lang="en-US" sz="240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629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itle 4"/>
          <p:cNvSpPr>
            <a:spLocks noGrp="1"/>
          </p:cNvSpPr>
          <p:nvPr>
            <p:ph type="title"/>
          </p:nvPr>
        </p:nvSpPr>
        <p:spPr>
          <a:xfrm>
            <a:off x="457200" y="536575"/>
            <a:ext cx="8229600" cy="563563"/>
          </a:xfrm>
        </p:spPr>
        <p:txBody>
          <a:bodyPr/>
          <a:lstStyle/>
          <a:p>
            <a:r>
              <a:rPr lang="en-US">
                <a:latin typeface="Arial" charset="0"/>
              </a:rPr>
              <a:t>Where does noise come from?</a:t>
            </a:r>
          </a:p>
        </p:txBody>
      </p:sp>
      <p:sp>
        <p:nvSpPr>
          <p:cNvPr id="9218" name="Content Placeholder 5"/>
          <p:cNvSpPr>
            <a:spLocks noGrp="1"/>
          </p:cNvSpPr>
          <p:nvPr>
            <p:ph idx="1"/>
          </p:nvPr>
        </p:nvSpPr>
        <p:spPr>
          <a:xfrm>
            <a:off x="457200" y="1363663"/>
            <a:ext cx="8229600" cy="52292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400" b="1" dirty="0">
                <a:latin typeface="Arial" charset="0"/>
              </a:rPr>
              <a:t>External Sources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latin typeface="Arial" charset="0"/>
                <a:cs typeface="Arial" charset="0"/>
              </a:rPr>
              <a:t>Crosstalk, Motors, lightning bolts, surges </a:t>
            </a:r>
            <a:r>
              <a:rPr lang="en-US" sz="1600" dirty="0" err="1">
                <a:latin typeface="Arial" charset="0"/>
                <a:cs typeface="Arial" charset="0"/>
              </a:rPr>
              <a:t>etc</a:t>
            </a:r>
            <a:endParaRPr lang="en-US" sz="1600" dirty="0">
              <a:latin typeface="Arial" charset="0"/>
              <a:cs typeface="Arial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latin typeface="Arial" charset="0"/>
            </a:endParaRP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Arial" charset="0"/>
              </a:rPr>
              <a:t>Material Properties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latin typeface="Arial" charset="0"/>
                <a:cs typeface="Arial" charset="0"/>
              </a:rPr>
              <a:t>Thermal excitement, impurities in a conductive channel, semiconductor base currents, …</a:t>
            </a:r>
          </a:p>
          <a:p>
            <a:pPr lvl="1">
              <a:spcAft>
                <a:spcPts val="600"/>
              </a:spcAft>
            </a:pPr>
            <a:endParaRPr lang="en-US" sz="1600" dirty="0">
              <a:latin typeface="Arial" charset="0"/>
              <a:cs typeface="Arial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latin typeface="Arial" charset="0"/>
            </a:endParaRPr>
          </a:p>
        </p:txBody>
      </p:sp>
      <p:pic>
        <p:nvPicPr>
          <p:cNvPr id="9219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525" y="3957065"/>
            <a:ext cx="2921000" cy="224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238" y="4031677"/>
            <a:ext cx="20320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9497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>
          <a:xfrm>
            <a:off x="457200" y="403225"/>
            <a:ext cx="8229600" cy="563563"/>
          </a:xfrm>
        </p:spPr>
        <p:txBody>
          <a:bodyPr/>
          <a:lstStyle/>
          <a:p>
            <a:r>
              <a:rPr lang="en-US">
                <a:latin typeface="Arial" charset="0"/>
              </a:rPr>
              <a:t>How is noise typically quantified?</a:t>
            </a:r>
          </a:p>
        </p:txBody>
      </p:sp>
      <p:pic>
        <p:nvPicPr>
          <p:cNvPr id="19458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6" b="3327"/>
          <a:stretch/>
        </p:blipFill>
        <p:spPr bwMode="auto">
          <a:xfrm>
            <a:off x="297231" y="1072622"/>
            <a:ext cx="5454650" cy="505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TextBox 4"/>
          <p:cNvSpPr txBox="1">
            <a:spLocks noChangeArrowheads="1"/>
          </p:cNvSpPr>
          <p:nvPr/>
        </p:nvSpPr>
        <p:spPr bwMode="auto">
          <a:xfrm>
            <a:off x="6024591" y="6019611"/>
            <a:ext cx="311940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000" dirty="0"/>
              <a:t>TLC2201 Op-Amp Noise Specification in data sheet</a:t>
            </a:r>
          </a:p>
        </p:txBody>
      </p:sp>
      <p:sp>
        <p:nvSpPr>
          <p:cNvPr id="19460" name="Rectangle 5"/>
          <p:cNvSpPr>
            <a:spLocks noChangeArrowheads="1"/>
          </p:cNvSpPr>
          <p:nvPr/>
        </p:nvSpPr>
        <p:spPr bwMode="auto">
          <a:xfrm>
            <a:off x="6022975" y="3219450"/>
            <a:ext cx="304800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ja-JP" altLang="en-US" sz="2400"/>
              <a:t>“</a:t>
            </a:r>
            <a:r>
              <a:rPr lang="en-US" altLang="ja-JP" sz="2400"/>
              <a:t>Noise Floor</a:t>
            </a:r>
            <a:r>
              <a:rPr lang="ja-JP" altLang="en-US" sz="2400"/>
              <a:t>”</a:t>
            </a:r>
            <a:endParaRPr lang="en-US" altLang="ja-JP" sz="2400"/>
          </a:p>
          <a:p>
            <a:pPr lvl="1">
              <a:spcAft>
                <a:spcPts val="600"/>
              </a:spcAft>
            </a:pPr>
            <a:r>
              <a:rPr lang="en-US" sz="1600"/>
              <a:t>Noise level when all inputs are turned off and all outputs are correctly terminated</a:t>
            </a:r>
          </a:p>
        </p:txBody>
      </p:sp>
    </p:spTree>
    <p:extLst>
      <p:ext uri="{BB962C8B-B14F-4D97-AF65-F5344CB8AC3E}">
        <p14:creationId xmlns:p14="http://schemas.microsoft.com/office/powerpoint/2010/main" val="3725244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Rates and Resolution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259" y="3337547"/>
            <a:ext cx="6979480" cy="2806965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31913" y="1292225"/>
            <a:ext cx="8735391" cy="5164138"/>
          </a:xfrm>
        </p:spPr>
        <p:txBody>
          <a:bodyPr/>
          <a:lstStyle/>
          <a:p>
            <a:r>
              <a:rPr lang="en-US" dirty="0" smtClean="0">
                <a:latin typeface="Arial" charset="0"/>
              </a:rPr>
              <a:t>Analog waveforms are continuous</a:t>
            </a:r>
          </a:p>
          <a:p>
            <a:r>
              <a:rPr lang="en-US" dirty="0" smtClean="0">
                <a:latin typeface="Arial" charset="0"/>
                <a:cs typeface="Arial" charset="0"/>
              </a:rPr>
              <a:t>ADC has a fixed frequency (x-axis)</a:t>
            </a:r>
          </a:p>
          <a:p>
            <a:r>
              <a:rPr lang="en-US" dirty="0" smtClean="0">
                <a:latin typeface="Arial" charset="0"/>
                <a:cs typeface="Arial" charset="0"/>
              </a:rPr>
              <a:t>ADC has a fixed resolution (y-axis)</a:t>
            </a:r>
          </a:p>
          <a:p>
            <a:r>
              <a:rPr lang="en-US" dirty="0" err="1" smtClean="0">
                <a:latin typeface="Arial" charset="0"/>
                <a:cs typeface="Arial" charset="0"/>
              </a:rPr>
              <a:t>Nyquist’s</a:t>
            </a:r>
            <a:r>
              <a:rPr lang="en-US" dirty="0" smtClean="0">
                <a:latin typeface="Arial" charset="0"/>
                <a:cs typeface="Arial" charset="0"/>
              </a:rPr>
              <a:t> Rule: sample at 2x the max freq. of signal</a:t>
            </a:r>
            <a:endParaRPr 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3314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and Frequency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49018"/>
          <a:stretch/>
        </p:blipFill>
        <p:spPr>
          <a:xfrm>
            <a:off x="1078356" y="1451391"/>
            <a:ext cx="2719414" cy="3835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0596"/>
          <a:stretch/>
        </p:blipFill>
        <p:spPr>
          <a:xfrm>
            <a:off x="5762547" y="1460011"/>
            <a:ext cx="2635202" cy="3835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8723" y="5415708"/>
            <a:ext cx="3414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Time Domain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339891" y="5448291"/>
            <a:ext cx="3414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Frequency Domain</a:t>
            </a:r>
            <a:endParaRPr lang="en-US" b="1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157180" y="2216606"/>
            <a:ext cx="1090212" cy="0"/>
          </a:xfrm>
          <a:prstGeom prst="straightConnector1">
            <a:avLst/>
          </a:prstGeom>
          <a:ln>
            <a:solidFill>
              <a:srgbClr val="99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193122" y="4217542"/>
            <a:ext cx="1090211" cy="8620"/>
          </a:xfrm>
          <a:prstGeom prst="straightConnector1">
            <a:avLst/>
          </a:prstGeom>
          <a:ln>
            <a:solidFill>
              <a:srgbClr val="99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677966" y="1533653"/>
            <a:ext cx="1988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Fourier </a:t>
            </a:r>
          </a:p>
          <a:p>
            <a:pPr algn="ctr"/>
            <a:r>
              <a:rPr lang="en-US" i="1" dirty="0" smtClean="0"/>
              <a:t>Transform</a:t>
            </a:r>
            <a:endParaRPr lang="en-US" i="1" dirty="0"/>
          </a:p>
        </p:txBody>
      </p:sp>
      <p:sp>
        <p:nvSpPr>
          <p:cNvPr id="21" name="TextBox 20"/>
          <p:cNvSpPr txBox="1"/>
          <p:nvPr/>
        </p:nvSpPr>
        <p:spPr>
          <a:xfrm>
            <a:off x="3770464" y="3471319"/>
            <a:ext cx="1988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Inverse Fourier </a:t>
            </a:r>
          </a:p>
          <a:p>
            <a:pPr algn="ctr"/>
            <a:r>
              <a:rPr lang="en-US" i="1" dirty="0" smtClean="0"/>
              <a:t>Transform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38266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and Frequency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00" y="1511300"/>
            <a:ext cx="64135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958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Square Wave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450" y="1049560"/>
            <a:ext cx="7446951" cy="488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214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Fourier Transform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Fast Fourier Transform (FFT)</a:t>
            </a:r>
          </a:p>
          <a:p>
            <a:pPr lvl="1"/>
            <a:r>
              <a:rPr lang="en-US" dirty="0" smtClean="0"/>
              <a:t>Optimized version of the Discrete Fourier Transform (DFT)</a:t>
            </a:r>
          </a:p>
          <a:p>
            <a:pPr lvl="1"/>
            <a:r>
              <a:rPr lang="en-US" dirty="0" smtClean="0"/>
              <a:t>Works on buffers with a power of two length (i.e. 512, 1024, 2048)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37</a:t>
            </a:fld>
            <a:endParaRPr lang="en-US"/>
          </a:p>
        </p:txBody>
      </p:sp>
      <p:grpSp>
        <p:nvGrpSpPr>
          <p:cNvPr id="15" name="Group 50"/>
          <p:cNvGrpSpPr>
            <a:grpSpLocks/>
          </p:cNvGrpSpPr>
          <p:nvPr/>
        </p:nvGrpSpPr>
        <p:grpSpPr bwMode="auto">
          <a:xfrm>
            <a:off x="546579" y="2993412"/>
            <a:ext cx="3258505" cy="1357711"/>
            <a:chOff x="912" y="1968"/>
            <a:chExt cx="4032" cy="1680"/>
          </a:xfrm>
        </p:grpSpPr>
        <p:sp>
          <p:nvSpPr>
            <p:cNvPr id="16" name="Line 12"/>
            <p:cNvSpPr>
              <a:spLocks noChangeShapeType="1"/>
            </p:cNvSpPr>
            <p:nvPr/>
          </p:nvSpPr>
          <p:spPr bwMode="auto">
            <a:xfrm flipV="1">
              <a:off x="912" y="2928"/>
              <a:ext cx="0" cy="72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Line 13"/>
            <p:cNvSpPr>
              <a:spLocks noChangeShapeType="1"/>
            </p:cNvSpPr>
            <p:nvPr/>
          </p:nvSpPr>
          <p:spPr bwMode="auto">
            <a:xfrm flipV="1">
              <a:off x="1104" y="2352"/>
              <a:ext cx="0" cy="1296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Line 14"/>
            <p:cNvSpPr>
              <a:spLocks noChangeShapeType="1"/>
            </p:cNvSpPr>
            <p:nvPr/>
          </p:nvSpPr>
          <p:spPr bwMode="auto">
            <a:xfrm flipV="1">
              <a:off x="1296" y="1968"/>
              <a:ext cx="0" cy="168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Line 15"/>
            <p:cNvSpPr>
              <a:spLocks noChangeShapeType="1"/>
            </p:cNvSpPr>
            <p:nvPr/>
          </p:nvSpPr>
          <p:spPr bwMode="auto">
            <a:xfrm flipV="1">
              <a:off x="1488" y="1968"/>
              <a:ext cx="0" cy="168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Line 16"/>
            <p:cNvSpPr>
              <a:spLocks noChangeShapeType="1"/>
            </p:cNvSpPr>
            <p:nvPr/>
          </p:nvSpPr>
          <p:spPr bwMode="auto">
            <a:xfrm flipV="1">
              <a:off x="1680" y="2208"/>
              <a:ext cx="0" cy="144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Line 17"/>
            <p:cNvSpPr>
              <a:spLocks noChangeShapeType="1"/>
            </p:cNvSpPr>
            <p:nvPr/>
          </p:nvSpPr>
          <p:spPr bwMode="auto">
            <a:xfrm flipV="1">
              <a:off x="1872" y="2688"/>
              <a:ext cx="0" cy="96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18"/>
            <p:cNvSpPr>
              <a:spLocks noChangeShapeType="1"/>
            </p:cNvSpPr>
            <p:nvPr/>
          </p:nvSpPr>
          <p:spPr bwMode="auto">
            <a:xfrm flipV="1">
              <a:off x="2064" y="3024"/>
              <a:ext cx="0" cy="62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19"/>
            <p:cNvSpPr>
              <a:spLocks noChangeShapeType="1"/>
            </p:cNvSpPr>
            <p:nvPr/>
          </p:nvSpPr>
          <p:spPr bwMode="auto">
            <a:xfrm flipV="1">
              <a:off x="2256" y="3360"/>
              <a:ext cx="0" cy="288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20"/>
            <p:cNvSpPr>
              <a:spLocks noChangeShapeType="1"/>
            </p:cNvSpPr>
            <p:nvPr/>
          </p:nvSpPr>
          <p:spPr bwMode="auto">
            <a:xfrm flipV="1">
              <a:off x="2448" y="3456"/>
              <a:ext cx="0" cy="19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Line 21"/>
            <p:cNvSpPr>
              <a:spLocks noChangeShapeType="1"/>
            </p:cNvSpPr>
            <p:nvPr/>
          </p:nvSpPr>
          <p:spPr bwMode="auto">
            <a:xfrm flipV="1">
              <a:off x="2640" y="3360"/>
              <a:ext cx="0" cy="288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Line 22"/>
            <p:cNvSpPr>
              <a:spLocks noChangeShapeType="1"/>
            </p:cNvSpPr>
            <p:nvPr/>
          </p:nvSpPr>
          <p:spPr bwMode="auto">
            <a:xfrm flipV="1">
              <a:off x="2832" y="3120"/>
              <a:ext cx="0" cy="528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23"/>
            <p:cNvSpPr>
              <a:spLocks noChangeShapeType="1"/>
            </p:cNvSpPr>
            <p:nvPr/>
          </p:nvSpPr>
          <p:spPr bwMode="auto">
            <a:xfrm flipV="1">
              <a:off x="3024" y="2832"/>
              <a:ext cx="0" cy="816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24"/>
            <p:cNvSpPr>
              <a:spLocks noChangeShapeType="1"/>
            </p:cNvSpPr>
            <p:nvPr/>
          </p:nvSpPr>
          <p:spPr bwMode="auto">
            <a:xfrm flipV="1">
              <a:off x="3216" y="2496"/>
              <a:ext cx="0" cy="115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Line 25"/>
            <p:cNvSpPr>
              <a:spLocks noChangeShapeType="1"/>
            </p:cNvSpPr>
            <p:nvPr/>
          </p:nvSpPr>
          <p:spPr bwMode="auto">
            <a:xfrm flipV="1">
              <a:off x="3408" y="2208"/>
              <a:ext cx="0" cy="144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Line 26"/>
            <p:cNvSpPr>
              <a:spLocks noChangeShapeType="1"/>
            </p:cNvSpPr>
            <p:nvPr/>
          </p:nvSpPr>
          <p:spPr bwMode="auto">
            <a:xfrm flipV="1">
              <a:off x="3600" y="2016"/>
              <a:ext cx="0" cy="163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Line 27"/>
            <p:cNvSpPr>
              <a:spLocks noChangeShapeType="1"/>
            </p:cNvSpPr>
            <p:nvPr/>
          </p:nvSpPr>
          <p:spPr bwMode="auto">
            <a:xfrm flipV="1">
              <a:off x="3792" y="2016"/>
              <a:ext cx="0" cy="163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Line 28"/>
            <p:cNvSpPr>
              <a:spLocks noChangeShapeType="1"/>
            </p:cNvSpPr>
            <p:nvPr/>
          </p:nvSpPr>
          <p:spPr bwMode="auto">
            <a:xfrm flipV="1">
              <a:off x="3984" y="2208"/>
              <a:ext cx="0" cy="144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Line 29"/>
            <p:cNvSpPr>
              <a:spLocks noChangeShapeType="1"/>
            </p:cNvSpPr>
            <p:nvPr/>
          </p:nvSpPr>
          <p:spPr bwMode="auto">
            <a:xfrm flipV="1">
              <a:off x="4176" y="2496"/>
              <a:ext cx="0" cy="115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30"/>
            <p:cNvSpPr>
              <a:spLocks noChangeShapeType="1"/>
            </p:cNvSpPr>
            <p:nvPr/>
          </p:nvSpPr>
          <p:spPr bwMode="auto">
            <a:xfrm flipV="1">
              <a:off x="4368" y="2880"/>
              <a:ext cx="0" cy="768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1"/>
            <p:cNvSpPr>
              <a:spLocks noChangeShapeType="1"/>
            </p:cNvSpPr>
            <p:nvPr/>
          </p:nvSpPr>
          <p:spPr bwMode="auto">
            <a:xfrm flipV="1">
              <a:off x="4560" y="3216"/>
              <a:ext cx="0" cy="43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32"/>
            <p:cNvSpPr>
              <a:spLocks noChangeShapeType="1"/>
            </p:cNvSpPr>
            <p:nvPr/>
          </p:nvSpPr>
          <p:spPr bwMode="auto">
            <a:xfrm flipV="1">
              <a:off x="4752" y="3408"/>
              <a:ext cx="0" cy="24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33"/>
            <p:cNvSpPr>
              <a:spLocks noChangeShapeType="1"/>
            </p:cNvSpPr>
            <p:nvPr/>
          </p:nvSpPr>
          <p:spPr bwMode="auto">
            <a:xfrm flipV="1">
              <a:off x="4944" y="3408"/>
              <a:ext cx="0" cy="24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1916862" y="4732760"/>
            <a:ext cx="0" cy="3594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407342" y="5188059"/>
            <a:ext cx="40852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 smtClean="0"/>
          </a:p>
          <a:p>
            <a:r>
              <a:rPr lang="en-US" sz="1200" dirty="0" err="1"/>
              <a:t>i</a:t>
            </a:r>
            <a:r>
              <a:rPr lang="en-US" sz="1200" dirty="0" err="1" smtClean="0"/>
              <a:t>nt</a:t>
            </a:r>
            <a:r>
              <a:rPr lang="en-US" sz="1200" dirty="0" smtClean="0"/>
              <a:t> </a:t>
            </a:r>
            <a:r>
              <a:rPr lang="en-US" sz="1200" dirty="0" err="1" smtClean="0"/>
              <a:t>time_s</a:t>
            </a:r>
            <a:r>
              <a:rPr lang="en-US" sz="1200" dirty="0" smtClean="0"/>
              <a:t> = [ 3, 4, 8, 8, 4, 2, 1, 2, 3, 4, 5, 7, 8, 8, 6, 4, 3, 1, 1 ] ;</a:t>
            </a:r>
          </a:p>
          <a:p>
            <a:r>
              <a:rPr lang="en-US" sz="1200" dirty="0" err="1"/>
              <a:t>i</a:t>
            </a:r>
            <a:r>
              <a:rPr lang="en-US" sz="1200" dirty="0" err="1" smtClean="0"/>
              <a:t>nt</a:t>
            </a:r>
            <a:r>
              <a:rPr lang="en-US" sz="1200" dirty="0" smtClean="0"/>
              <a:t> </a:t>
            </a:r>
            <a:r>
              <a:rPr lang="en-US" sz="1200" dirty="0" err="1" smtClean="0"/>
              <a:t>freq_s</a:t>
            </a:r>
            <a:r>
              <a:rPr lang="en-US" sz="1200" dirty="0"/>
              <a:t> </a:t>
            </a:r>
            <a:r>
              <a:rPr lang="en-US" sz="1200" dirty="0" smtClean="0"/>
              <a:t>[16];</a:t>
            </a:r>
          </a:p>
          <a:p>
            <a:endParaRPr lang="en-US" sz="1200" dirty="0"/>
          </a:p>
        </p:txBody>
      </p:sp>
      <p:sp>
        <p:nvSpPr>
          <p:cNvPr id="90" name="TextBox 89"/>
          <p:cNvSpPr txBox="1"/>
          <p:nvPr/>
        </p:nvSpPr>
        <p:spPr>
          <a:xfrm>
            <a:off x="5387805" y="5220644"/>
            <a:ext cx="4085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 smtClean="0"/>
          </a:p>
          <a:p>
            <a:r>
              <a:rPr lang="en-US" sz="1200" dirty="0" err="1" smtClean="0"/>
              <a:t>int</a:t>
            </a:r>
            <a:r>
              <a:rPr lang="en-US" sz="1200" dirty="0" smtClean="0"/>
              <a:t> </a:t>
            </a:r>
            <a:r>
              <a:rPr lang="en-US" sz="1200" dirty="0" err="1" smtClean="0"/>
              <a:t>freq_s</a:t>
            </a:r>
            <a:r>
              <a:rPr lang="en-US" sz="1200" dirty="0"/>
              <a:t> </a:t>
            </a:r>
            <a:r>
              <a:rPr lang="en-US" sz="1200" dirty="0" smtClean="0"/>
              <a:t>= [ 1, 1, 2, 1, 8, 8, 1, 2, 1, 2, 1, 2, 1, 1, 2, 1 ];</a:t>
            </a:r>
          </a:p>
          <a:p>
            <a:endParaRPr lang="en-US" sz="1200" dirty="0"/>
          </a:p>
        </p:txBody>
      </p:sp>
      <p:cxnSp>
        <p:nvCxnSpPr>
          <p:cNvPr id="91" name="Straight Arrow Connector 90"/>
          <p:cNvCxnSpPr/>
          <p:nvPr/>
        </p:nvCxnSpPr>
        <p:spPr>
          <a:xfrm>
            <a:off x="7244755" y="4813270"/>
            <a:ext cx="0" cy="3594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3674629" y="2563342"/>
            <a:ext cx="5371057" cy="2680584"/>
            <a:chOff x="3674629" y="2563342"/>
            <a:chExt cx="5371057" cy="2680584"/>
          </a:xfrm>
        </p:grpSpPr>
        <p:grpSp>
          <p:nvGrpSpPr>
            <p:cNvPr id="60" name="Group 59"/>
            <p:cNvGrpSpPr/>
            <p:nvPr/>
          </p:nvGrpSpPr>
          <p:grpSpPr>
            <a:xfrm>
              <a:off x="5554431" y="2563342"/>
              <a:ext cx="3491255" cy="1784420"/>
              <a:chOff x="1219200" y="1957104"/>
              <a:chExt cx="6858000" cy="3505200"/>
            </a:xfrm>
          </p:grpSpPr>
          <p:grpSp>
            <p:nvGrpSpPr>
              <p:cNvPr id="61" name="Group 50"/>
              <p:cNvGrpSpPr>
                <a:grpSpLocks/>
              </p:cNvGrpSpPr>
              <p:nvPr/>
            </p:nvGrpSpPr>
            <p:grpSpPr bwMode="auto">
              <a:xfrm>
                <a:off x="1447800" y="3417604"/>
                <a:ext cx="6400800" cy="2044700"/>
                <a:chOff x="912" y="2360"/>
                <a:chExt cx="4032" cy="1288"/>
              </a:xfrm>
            </p:grpSpPr>
            <p:sp>
              <p:nvSpPr>
                <p:cNvPr id="66" name="Line 12"/>
                <p:cNvSpPr>
                  <a:spLocks noChangeShapeType="1"/>
                </p:cNvSpPr>
                <p:nvPr/>
              </p:nvSpPr>
              <p:spPr bwMode="auto">
                <a:xfrm flipV="1">
                  <a:off x="912" y="3383"/>
                  <a:ext cx="0" cy="265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67" name="Line 13"/>
                <p:cNvSpPr>
                  <a:spLocks noChangeShapeType="1"/>
                </p:cNvSpPr>
                <p:nvPr/>
              </p:nvSpPr>
              <p:spPr bwMode="auto">
                <a:xfrm flipV="1">
                  <a:off x="1104" y="3428"/>
                  <a:ext cx="0" cy="220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68" name="Line 14"/>
                <p:cNvSpPr>
                  <a:spLocks noChangeShapeType="1"/>
                </p:cNvSpPr>
                <p:nvPr/>
              </p:nvSpPr>
              <p:spPr bwMode="auto">
                <a:xfrm flipV="1">
                  <a:off x="1296" y="3428"/>
                  <a:ext cx="0" cy="220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69" name="Line 15"/>
                <p:cNvSpPr>
                  <a:spLocks noChangeShapeType="1"/>
                </p:cNvSpPr>
                <p:nvPr/>
              </p:nvSpPr>
              <p:spPr bwMode="auto">
                <a:xfrm flipV="1">
                  <a:off x="1488" y="3428"/>
                  <a:ext cx="0" cy="220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0" name="Line 16"/>
                <p:cNvSpPr>
                  <a:spLocks noChangeShapeType="1"/>
                </p:cNvSpPr>
                <p:nvPr/>
              </p:nvSpPr>
              <p:spPr bwMode="auto">
                <a:xfrm flipV="1">
                  <a:off x="1680" y="2360"/>
                  <a:ext cx="0" cy="1288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1" name="Line 17"/>
                <p:cNvSpPr>
                  <a:spLocks noChangeShapeType="1"/>
                </p:cNvSpPr>
                <p:nvPr/>
              </p:nvSpPr>
              <p:spPr bwMode="auto">
                <a:xfrm flipV="1">
                  <a:off x="1872" y="2375"/>
                  <a:ext cx="0" cy="1273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2" name="Line 18"/>
                <p:cNvSpPr>
                  <a:spLocks noChangeShapeType="1"/>
                </p:cNvSpPr>
                <p:nvPr/>
              </p:nvSpPr>
              <p:spPr bwMode="auto">
                <a:xfrm flipV="1">
                  <a:off x="2064" y="3457"/>
                  <a:ext cx="0" cy="191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3" name="Line 19"/>
                <p:cNvSpPr>
                  <a:spLocks noChangeShapeType="1"/>
                </p:cNvSpPr>
                <p:nvPr/>
              </p:nvSpPr>
              <p:spPr bwMode="auto">
                <a:xfrm flipV="1">
                  <a:off x="2256" y="3457"/>
                  <a:ext cx="0" cy="191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4" name="Line 20"/>
                <p:cNvSpPr>
                  <a:spLocks noChangeShapeType="1"/>
                </p:cNvSpPr>
                <p:nvPr/>
              </p:nvSpPr>
              <p:spPr bwMode="auto">
                <a:xfrm flipV="1">
                  <a:off x="2448" y="3456"/>
                  <a:ext cx="0" cy="192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5" name="Line 21"/>
                <p:cNvSpPr>
                  <a:spLocks noChangeShapeType="1"/>
                </p:cNvSpPr>
                <p:nvPr/>
              </p:nvSpPr>
              <p:spPr bwMode="auto">
                <a:xfrm flipV="1">
                  <a:off x="2640" y="3457"/>
                  <a:ext cx="0" cy="191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6" name="Line 22"/>
                <p:cNvSpPr>
                  <a:spLocks noChangeShapeType="1"/>
                </p:cNvSpPr>
                <p:nvPr/>
              </p:nvSpPr>
              <p:spPr bwMode="auto">
                <a:xfrm flipV="1">
                  <a:off x="2832" y="3428"/>
                  <a:ext cx="0" cy="220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7" name="Line 23"/>
                <p:cNvSpPr>
                  <a:spLocks noChangeShapeType="1"/>
                </p:cNvSpPr>
                <p:nvPr/>
              </p:nvSpPr>
              <p:spPr bwMode="auto">
                <a:xfrm flipV="1">
                  <a:off x="3024" y="3457"/>
                  <a:ext cx="0" cy="191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" name="Line 24"/>
                <p:cNvSpPr>
                  <a:spLocks noChangeShapeType="1"/>
                </p:cNvSpPr>
                <p:nvPr/>
              </p:nvSpPr>
              <p:spPr bwMode="auto">
                <a:xfrm flipV="1">
                  <a:off x="3216" y="3442"/>
                  <a:ext cx="0" cy="206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9" name="Line 25"/>
                <p:cNvSpPr>
                  <a:spLocks noChangeShapeType="1"/>
                </p:cNvSpPr>
                <p:nvPr/>
              </p:nvSpPr>
              <p:spPr bwMode="auto">
                <a:xfrm flipV="1">
                  <a:off x="3408" y="3442"/>
                  <a:ext cx="0" cy="206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0" name="Line 26"/>
                <p:cNvSpPr>
                  <a:spLocks noChangeShapeType="1"/>
                </p:cNvSpPr>
                <p:nvPr/>
              </p:nvSpPr>
              <p:spPr bwMode="auto">
                <a:xfrm flipV="1">
                  <a:off x="3600" y="3442"/>
                  <a:ext cx="0" cy="206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1" name="Line 27"/>
                <p:cNvSpPr>
                  <a:spLocks noChangeShapeType="1"/>
                </p:cNvSpPr>
                <p:nvPr/>
              </p:nvSpPr>
              <p:spPr bwMode="auto">
                <a:xfrm flipV="1">
                  <a:off x="3792" y="3487"/>
                  <a:ext cx="0" cy="161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2" name="Line 28"/>
                <p:cNvSpPr>
                  <a:spLocks noChangeShapeType="1"/>
                </p:cNvSpPr>
                <p:nvPr/>
              </p:nvSpPr>
              <p:spPr bwMode="auto">
                <a:xfrm flipV="1">
                  <a:off x="3984" y="3472"/>
                  <a:ext cx="0" cy="176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3" name="Line 29"/>
                <p:cNvSpPr>
                  <a:spLocks noChangeShapeType="1"/>
                </p:cNvSpPr>
                <p:nvPr/>
              </p:nvSpPr>
              <p:spPr bwMode="auto">
                <a:xfrm flipV="1">
                  <a:off x="4176" y="3472"/>
                  <a:ext cx="0" cy="176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4" name="Line 30"/>
                <p:cNvSpPr>
                  <a:spLocks noChangeShapeType="1"/>
                </p:cNvSpPr>
                <p:nvPr/>
              </p:nvSpPr>
              <p:spPr bwMode="auto">
                <a:xfrm flipV="1">
                  <a:off x="4368" y="3457"/>
                  <a:ext cx="0" cy="191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5" name="Line 31"/>
                <p:cNvSpPr>
                  <a:spLocks noChangeShapeType="1"/>
                </p:cNvSpPr>
                <p:nvPr/>
              </p:nvSpPr>
              <p:spPr bwMode="auto">
                <a:xfrm flipV="1">
                  <a:off x="4560" y="3442"/>
                  <a:ext cx="0" cy="206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" name="Line 32"/>
                <p:cNvSpPr>
                  <a:spLocks noChangeShapeType="1"/>
                </p:cNvSpPr>
                <p:nvPr/>
              </p:nvSpPr>
              <p:spPr bwMode="auto">
                <a:xfrm flipV="1">
                  <a:off x="4752" y="3457"/>
                  <a:ext cx="0" cy="191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7" name="Line 33"/>
                <p:cNvSpPr>
                  <a:spLocks noChangeShapeType="1"/>
                </p:cNvSpPr>
                <p:nvPr/>
              </p:nvSpPr>
              <p:spPr bwMode="auto">
                <a:xfrm flipV="1">
                  <a:off x="4944" y="3457"/>
                  <a:ext cx="0" cy="191"/>
                </a:xfrm>
                <a:prstGeom prst="line">
                  <a:avLst/>
                </a:prstGeom>
                <a:noFill/>
                <a:ln w="9525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62" name="Group 48"/>
              <p:cNvGrpSpPr>
                <a:grpSpLocks/>
              </p:cNvGrpSpPr>
              <p:nvPr/>
            </p:nvGrpSpPr>
            <p:grpSpPr bwMode="auto">
              <a:xfrm>
                <a:off x="1219200" y="1957104"/>
                <a:ext cx="6858000" cy="3505200"/>
                <a:chOff x="768" y="1440"/>
                <a:chExt cx="4320" cy="2208"/>
              </a:xfrm>
            </p:grpSpPr>
            <p:sp>
              <p:nvSpPr>
                <p:cNvPr id="63" name="Line 4"/>
                <p:cNvSpPr>
                  <a:spLocks noChangeShapeType="1"/>
                </p:cNvSpPr>
                <p:nvPr/>
              </p:nvSpPr>
              <p:spPr bwMode="auto">
                <a:xfrm flipV="1">
                  <a:off x="768" y="1440"/>
                  <a:ext cx="0" cy="2208"/>
                </a:xfrm>
                <a:prstGeom prst="line">
                  <a:avLst/>
                </a:prstGeom>
                <a:noFill/>
                <a:ln w="9525">
                  <a:solidFill>
                    <a:schemeClr val="accent5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64" name="Line 5"/>
                <p:cNvSpPr>
                  <a:spLocks noChangeShapeType="1"/>
                </p:cNvSpPr>
                <p:nvPr/>
              </p:nvSpPr>
              <p:spPr bwMode="auto">
                <a:xfrm>
                  <a:off x="768" y="3648"/>
                  <a:ext cx="4320" cy="0"/>
                </a:xfrm>
                <a:prstGeom prst="line">
                  <a:avLst/>
                </a:prstGeom>
                <a:noFill/>
                <a:ln w="9525">
                  <a:solidFill>
                    <a:schemeClr val="accent5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sp>
          <p:nvSpPr>
            <p:cNvPr id="88" name="TextBox 87"/>
            <p:cNvSpPr txBox="1"/>
            <p:nvPr/>
          </p:nvSpPr>
          <p:spPr>
            <a:xfrm>
              <a:off x="6058694" y="4333999"/>
              <a:ext cx="23002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</a:rPr>
                <a:t>Frequency (</a:t>
              </a:r>
              <a:r>
                <a:rPr lang="en-US" sz="1400" dirty="0">
                  <a:solidFill>
                    <a:srgbClr val="000000"/>
                  </a:solidFill>
                </a:rPr>
                <a:t>H</a:t>
              </a:r>
              <a:r>
                <a:rPr lang="en-US" sz="1400" dirty="0" smtClean="0">
                  <a:solidFill>
                    <a:srgbClr val="000000"/>
                  </a:solidFill>
                </a:rPr>
                <a:t>z)</a:t>
              </a:r>
              <a:endParaRPr lang="en-US" sz="1400" dirty="0">
                <a:solidFill>
                  <a:srgbClr val="000000"/>
                </a:solidFill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 rot="16200000">
              <a:off x="4627052" y="3398747"/>
              <a:ext cx="15147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</a:rPr>
                <a:t>Amplitude </a:t>
              </a:r>
              <a:endParaRPr lang="en-US" sz="1400" dirty="0">
                <a:solidFill>
                  <a:srgbClr val="000000"/>
                </a:solidFill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674629" y="4597595"/>
              <a:ext cx="21118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1200" dirty="0" smtClean="0"/>
            </a:p>
            <a:p>
              <a:r>
                <a:rPr lang="en-US" sz="1200" dirty="0" smtClean="0"/>
                <a:t>status  = </a:t>
              </a:r>
              <a:r>
                <a:rPr lang="en-US" sz="1200" dirty="0" err="1" smtClean="0"/>
                <a:t>fft</a:t>
              </a:r>
              <a:r>
                <a:rPr lang="en-US" sz="1200" dirty="0" smtClean="0"/>
                <a:t> ( </a:t>
              </a:r>
              <a:r>
                <a:rPr lang="en-US" sz="1200" dirty="0" err="1" smtClean="0"/>
                <a:t>time_s</a:t>
              </a:r>
              <a:r>
                <a:rPr lang="en-US" sz="1200" dirty="0" smtClean="0"/>
                <a:t>, </a:t>
              </a:r>
              <a:r>
                <a:rPr lang="en-US" sz="1200" dirty="0" err="1" smtClean="0"/>
                <a:t>freq_s</a:t>
              </a:r>
              <a:r>
                <a:rPr lang="en-US" sz="1200" dirty="0" smtClean="0"/>
                <a:t> );</a:t>
              </a:r>
            </a:p>
            <a:p>
              <a:endParaRPr lang="en-US" sz="1200" dirty="0"/>
            </a:p>
          </p:txBody>
        </p:sp>
        <p:cxnSp>
          <p:nvCxnSpPr>
            <p:cNvPr id="93" name="Straight Arrow Connector 92"/>
            <p:cNvCxnSpPr/>
            <p:nvPr/>
          </p:nvCxnSpPr>
          <p:spPr>
            <a:xfrm flipV="1">
              <a:off x="4285623" y="4617341"/>
              <a:ext cx="734139" cy="8626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106334" y="2566703"/>
            <a:ext cx="3853917" cy="2078434"/>
            <a:chOff x="106334" y="2566703"/>
            <a:chExt cx="3853917" cy="2078434"/>
          </a:xfrm>
        </p:grpSpPr>
        <p:grpSp>
          <p:nvGrpSpPr>
            <p:cNvPr id="39" name="Group 48"/>
            <p:cNvGrpSpPr>
              <a:grpSpLocks/>
            </p:cNvGrpSpPr>
            <p:nvPr/>
          </p:nvGrpSpPr>
          <p:grpSpPr bwMode="auto">
            <a:xfrm>
              <a:off x="430204" y="2566703"/>
              <a:ext cx="3491255" cy="1784420"/>
              <a:chOff x="768" y="1440"/>
              <a:chExt cx="4320" cy="2208"/>
            </a:xfrm>
          </p:grpSpPr>
          <p:sp>
            <p:nvSpPr>
              <p:cNvPr id="40" name="Line 4"/>
              <p:cNvSpPr>
                <a:spLocks noChangeShapeType="1"/>
              </p:cNvSpPr>
              <p:nvPr/>
            </p:nvSpPr>
            <p:spPr bwMode="auto">
              <a:xfrm flipV="1">
                <a:off x="768" y="1440"/>
                <a:ext cx="0" cy="2208"/>
              </a:xfrm>
              <a:prstGeom prst="line">
                <a:avLst/>
              </a:prstGeom>
              <a:noFill/>
              <a:ln w="9525">
                <a:solidFill>
                  <a:schemeClr val="accent5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" name="Line 5"/>
              <p:cNvSpPr>
                <a:spLocks noChangeShapeType="1"/>
              </p:cNvSpPr>
              <p:nvPr/>
            </p:nvSpPr>
            <p:spPr bwMode="auto">
              <a:xfrm>
                <a:off x="768" y="3648"/>
                <a:ext cx="4320" cy="0"/>
              </a:xfrm>
              <a:prstGeom prst="line">
                <a:avLst/>
              </a:prstGeom>
              <a:noFill/>
              <a:ln w="9525">
                <a:solidFill>
                  <a:schemeClr val="accent5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8" name="TextBox 57"/>
            <p:cNvSpPr txBox="1"/>
            <p:nvPr/>
          </p:nvSpPr>
          <p:spPr>
            <a:xfrm>
              <a:off x="934467" y="4337360"/>
              <a:ext cx="23002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</a:rPr>
                <a:t>Time (samples)</a:t>
              </a:r>
              <a:endParaRPr lang="en-US" sz="1400" dirty="0">
                <a:solidFill>
                  <a:srgbClr val="000000"/>
                </a:solidFill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 rot="16200000">
              <a:off x="-497175" y="3402108"/>
              <a:ext cx="15147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</a:rPr>
                <a:t>Amplitude </a:t>
              </a:r>
              <a:endParaRPr lang="en-US" sz="1400" dirty="0">
                <a:solidFill>
                  <a:srgbClr val="000000"/>
                </a:solidFill>
              </a:endParaRPr>
            </a:p>
          </p:txBody>
        </p:sp>
        <p:sp>
          <p:nvSpPr>
            <p:cNvPr id="94" name="Freeform 7"/>
            <p:cNvSpPr>
              <a:spLocks/>
            </p:cNvSpPr>
            <p:nvPr/>
          </p:nvSpPr>
          <p:spPr bwMode="auto">
            <a:xfrm>
              <a:off x="430204" y="2948155"/>
              <a:ext cx="3530047" cy="1318919"/>
            </a:xfrm>
            <a:custGeom>
              <a:avLst/>
              <a:gdLst>
                <a:gd name="T0" fmla="*/ 0 w 4368"/>
                <a:gd name="T1" fmla="*/ 1592 h 1632"/>
                <a:gd name="T2" fmla="*/ 672 w 4368"/>
                <a:gd name="T3" fmla="*/ 8 h 1632"/>
                <a:gd name="T4" fmla="*/ 1680 w 4368"/>
                <a:gd name="T5" fmla="*/ 1544 h 1632"/>
                <a:gd name="T6" fmla="*/ 2928 w 4368"/>
                <a:gd name="T7" fmla="*/ 56 h 1632"/>
                <a:gd name="T8" fmla="*/ 3936 w 4368"/>
                <a:gd name="T9" fmla="*/ 1448 h 1632"/>
                <a:gd name="T10" fmla="*/ 4368 w 4368"/>
                <a:gd name="T11" fmla="*/ 1160 h 16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368"/>
                <a:gd name="T19" fmla="*/ 0 h 1632"/>
                <a:gd name="T20" fmla="*/ 4368 w 4368"/>
                <a:gd name="T21" fmla="*/ 1632 h 163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368" h="1632">
                  <a:moveTo>
                    <a:pt x="0" y="1592"/>
                  </a:moveTo>
                  <a:cubicBezTo>
                    <a:pt x="196" y="804"/>
                    <a:pt x="392" y="16"/>
                    <a:pt x="672" y="8"/>
                  </a:cubicBezTo>
                  <a:cubicBezTo>
                    <a:pt x="952" y="0"/>
                    <a:pt x="1304" y="1536"/>
                    <a:pt x="1680" y="1544"/>
                  </a:cubicBezTo>
                  <a:cubicBezTo>
                    <a:pt x="2056" y="1552"/>
                    <a:pt x="2552" y="72"/>
                    <a:pt x="2928" y="56"/>
                  </a:cubicBezTo>
                  <a:cubicBezTo>
                    <a:pt x="3304" y="40"/>
                    <a:pt x="3696" y="1264"/>
                    <a:pt x="3936" y="1448"/>
                  </a:cubicBezTo>
                  <a:cubicBezTo>
                    <a:pt x="4176" y="1632"/>
                    <a:pt x="4272" y="1396"/>
                    <a:pt x="4368" y="1160"/>
                  </a:cubicBezTo>
                </a:path>
              </a:pathLst>
            </a:custGeom>
            <a:noFill/>
            <a:ln w="38100" cmpd="sng">
              <a:solidFill>
                <a:srgbClr val="33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3057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9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Filtering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836" y="1406079"/>
            <a:ext cx="4173153" cy="17331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1160" y="1159034"/>
            <a:ext cx="2662478" cy="19202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121" y="3615991"/>
            <a:ext cx="3071629" cy="215014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3103" y="4115371"/>
            <a:ext cx="3958028" cy="1755640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4384807" y="1641487"/>
            <a:ext cx="934467" cy="395394"/>
            <a:chOff x="4384807" y="1641487"/>
            <a:chExt cx="934467" cy="395394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4384807" y="2036881"/>
              <a:ext cx="934467" cy="0"/>
            </a:xfrm>
            <a:prstGeom prst="straightConnector1">
              <a:avLst/>
            </a:prstGeom>
            <a:ln>
              <a:solidFill>
                <a:srgbClr val="99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432729" y="1641487"/>
              <a:ext cx="6708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990000"/>
                  </a:solidFill>
                </a:rPr>
                <a:t>FFT</a:t>
              </a:r>
              <a:endParaRPr lang="en-US" dirty="0">
                <a:solidFill>
                  <a:srgbClr val="990000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148923" y="1617523"/>
            <a:ext cx="1464947" cy="823372"/>
            <a:chOff x="7148923" y="1617523"/>
            <a:chExt cx="1464947" cy="823372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7148923" y="1988955"/>
              <a:ext cx="434637" cy="45194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7272071" y="1617523"/>
              <a:ext cx="1341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Noise?</a:t>
              </a:r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204384" y="3654395"/>
            <a:ext cx="2228344" cy="2012919"/>
            <a:chOff x="2204384" y="3654395"/>
            <a:chExt cx="2228344" cy="2012919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2204384" y="3654395"/>
              <a:ext cx="0" cy="2012919"/>
            </a:xfrm>
            <a:prstGeom prst="line">
              <a:avLst/>
            </a:prstGeom>
            <a:ln>
              <a:solidFill>
                <a:srgbClr val="99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2284902" y="3938602"/>
              <a:ext cx="214782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Low Pass Filter</a:t>
              </a:r>
            </a:p>
            <a:p>
              <a:endParaRPr lang="en-US" dirty="0"/>
            </a:p>
            <a:p>
              <a:r>
                <a:rPr lang="en-US" dirty="0" smtClean="0"/>
                <a:t>Zero out upper frequency values…</a:t>
              </a:r>
              <a:endParaRPr lang="en-US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333541" y="4262108"/>
            <a:ext cx="934467" cy="395394"/>
            <a:chOff x="4333541" y="4262108"/>
            <a:chExt cx="934467" cy="395394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4333541" y="4657502"/>
              <a:ext cx="934467" cy="0"/>
            </a:xfrm>
            <a:prstGeom prst="straightConnector1">
              <a:avLst/>
            </a:prstGeom>
            <a:ln>
              <a:solidFill>
                <a:srgbClr val="99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4381463" y="4262108"/>
              <a:ext cx="67089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iFFT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77425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Audio Equalizer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96" y="1255431"/>
            <a:ext cx="6433446" cy="45909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0574" y="3745607"/>
            <a:ext cx="34544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490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Coding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Good Comments</a:t>
            </a:r>
          </a:p>
          <a:p>
            <a:r>
              <a:rPr lang="en-US" dirty="0" smtClean="0"/>
              <a:t>Good Use of Whitespace</a:t>
            </a:r>
          </a:p>
          <a:p>
            <a:r>
              <a:rPr lang="en-US" dirty="0" smtClean="0"/>
              <a:t>Line Length (80 characters)</a:t>
            </a:r>
          </a:p>
          <a:p>
            <a:r>
              <a:rPr lang="en-US" dirty="0" smtClean="0"/>
              <a:t>Good Variable Names</a:t>
            </a:r>
          </a:p>
          <a:p>
            <a:r>
              <a:rPr lang="en-US" dirty="0" smtClean="0"/>
              <a:t>Magic Numbers</a:t>
            </a:r>
          </a:p>
          <a:p>
            <a:r>
              <a:rPr lang="en-US" dirty="0" smtClean="0"/>
              <a:t>No “Dead Code”</a:t>
            </a:r>
          </a:p>
          <a:p>
            <a:r>
              <a:rPr lang="en-US" dirty="0" smtClean="0"/>
              <a:t>Modularity of Code</a:t>
            </a:r>
          </a:p>
          <a:p>
            <a:r>
              <a:rPr lang="en-US" dirty="0" smtClean="0"/>
              <a:t>Failure Conditions / Error Checking</a:t>
            </a:r>
          </a:p>
          <a:p>
            <a:r>
              <a:rPr lang="en-US" dirty="0" smtClean="0"/>
              <a:t>Proper Memory Handling</a:t>
            </a:r>
          </a:p>
          <a:p>
            <a:r>
              <a:rPr lang="en-US" dirty="0" smtClean="0"/>
              <a:t>Consistency (stick with one style across the entire file)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If in doubt, refer to: </a:t>
            </a:r>
            <a:r>
              <a:rPr lang="en-US" dirty="0">
                <a:hlinkClick r:id="rId2"/>
              </a:rPr>
              <a:t>https://www.cs.cmu.edu/~213/</a:t>
            </a:r>
            <a:r>
              <a:rPr lang="en-US" dirty="0" smtClean="0">
                <a:hlinkClick r:id="rId2"/>
              </a:rPr>
              <a:t>codeStyle.html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82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2: Guitar Tuner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40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050177"/>
              </p:ext>
            </p:extLst>
          </p:nvPr>
        </p:nvGraphicFramePr>
        <p:xfrm>
          <a:off x="1004200" y="1635026"/>
          <a:ext cx="2744023" cy="22669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9286"/>
                <a:gridCol w="2014737"/>
              </a:tblGrid>
              <a:tr h="43815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Note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Frequency</a:t>
                      </a:r>
                    </a:p>
                  </a:txBody>
                  <a:tcPr/>
                </a:tc>
              </a:tr>
              <a:tr h="25037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82.4</a:t>
                      </a:r>
                      <a:endParaRPr lang="en-US" sz="1400" dirty="0"/>
                    </a:p>
                  </a:txBody>
                  <a:tcPr/>
                </a:tc>
              </a:tr>
              <a:tr h="25037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110.00</a:t>
                      </a:r>
                      <a:endParaRPr lang="en-US" sz="1400" dirty="0"/>
                    </a:p>
                  </a:txBody>
                  <a:tcPr/>
                </a:tc>
              </a:tr>
              <a:tr h="25037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146.83</a:t>
                      </a:r>
                      <a:endParaRPr lang="en-US" sz="1400" dirty="0"/>
                    </a:p>
                  </a:txBody>
                  <a:tcPr/>
                </a:tc>
              </a:tr>
              <a:tr h="25037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196.00</a:t>
                      </a:r>
                      <a:endParaRPr lang="en-US" sz="1400" dirty="0"/>
                    </a:p>
                  </a:txBody>
                  <a:tcPr/>
                </a:tc>
              </a:tr>
              <a:tr h="25037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246.94</a:t>
                      </a:r>
                      <a:endParaRPr lang="en-US" sz="1400" dirty="0"/>
                    </a:p>
                  </a:txBody>
                  <a:tcPr/>
                </a:tc>
              </a:tr>
              <a:tr h="25037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329.63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8626" y="4598203"/>
            <a:ext cx="2835526" cy="7216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t="27432" b="17534"/>
          <a:stretch/>
        </p:blipFill>
        <p:spPr>
          <a:xfrm>
            <a:off x="1205410" y="4612937"/>
            <a:ext cx="2449290" cy="75484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852" y="4459477"/>
            <a:ext cx="394201" cy="800470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826653" y="4924460"/>
            <a:ext cx="31148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794442" y="4957045"/>
            <a:ext cx="31148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7253420" y="4941702"/>
            <a:ext cx="31148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763265" y="4493121"/>
            <a:ext cx="1198035" cy="954107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urier"/>
                <a:cs typeface="Courier"/>
              </a:rPr>
              <a:t>F=84</a:t>
            </a:r>
          </a:p>
          <a:p>
            <a:r>
              <a:rPr lang="en-US" sz="1400" dirty="0" smtClean="0">
                <a:latin typeface="Courier"/>
                <a:cs typeface="Courier"/>
              </a:rPr>
              <a:t>F=85</a:t>
            </a:r>
          </a:p>
          <a:p>
            <a:r>
              <a:rPr lang="en-US" sz="1400" dirty="0" smtClean="0">
                <a:latin typeface="Courier"/>
                <a:cs typeface="Courier"/>
              </a:rPr>
              <a:t>F=84</a:t>
            </a:r>
          </a:p>
          <a:p>
            <a:r>
              <a:rPr lang="en-US" sz="1400" dirty="0" smtClean="0">
                <a:latin typeface="Courier"/>
                <a:cs typeface="Courier"/>
              </a:rPr>
              <a:t>F=83 …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10506" y="5331837"/>
            <a:ext cx="2623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Periodic sampling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2560449" y="5328475"/>
            <a:ext cx="2623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FFT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4354157" y="5373040"/>
            <a:ext cx="2623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Peak Detection</a:t>
            </a:r>
            <a:endParaRPr 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7680450" y="5489494"/>
            <a:ext cx="1463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Serial Output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542507" y="875358"/>
            <a:ext cx="4598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Interrupts and SWI for periodic sampling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1398" y="1622461"/>
            <a:ext cx="38100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724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le 4"/>
          <p:cNvSpPr>
            <a:spLocks noGrp="1"/>
          </p:cNvSpPr>
          <p:nvPr>
            <p:ph type="title"/>
          </p:nvPr>
        </p:nvSpPr>
        <p:spPr>
          <a:xfrm>
            <a:off x="457200" y="536575"/>
            <a:ext cx="8229600" cy="563563"/>
          </a:xfrm>
        </p:spPr>
        <p:txBody>
          <a:bodyPr/>
          <a:lstStyle/>
          <a:p>
            <a:r>
              <a:rPr lang="en-US">
                <a:latin typeface="Arial" charset="0"/>
              </a:rPr>
              <a:t>What is an Actuator?</a:t>
            </a:r>
          </a:p>
        </p:txBody>
      </p:sp>
      <p:sp>
        <p:nvSpPr>
          <p:cNvPr id="8194" name="Content Placeholder 5"/>
          <p:cNvSpPr>
            <a:spLocks noGrp="1"/>
          </p:cNvSpPr>
          <p:nvPr>
            <p:ph idx="1"/>
          </p:nvPr>
        </p:nvSpPr>
        <p:spPr>
          <a:xfrm>
            <a:off x="457200" y="1363663"/>
            <a:ext cx="8229600" cy="52292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200">
                <a:latin typeface="Arial" charset="0"/>
              </a:rPr>
              <a:t>Something that converts energy into motion </a:t>
            </a:r>
            <a:r>
              <a:rPr lang="en-US" sz="2000">
                <a:latin typeface="Arial" charset="0"/>
              </a:rPr>
              <a:t>(or applies a force)</a:t>
            </a:r>
          </a:p>
          <a:p>
            <a:pPr>
              <a:spcAft>
                <a:spcPts val="600"/>
              </a:spcAft>
            </a:pPr>
            <a:r>
              <a:rPr lang="en-US" sz="2200">
                <a:latin typeface="Arial" charset="0"/>
              </a:rPr>
              <a:t>Electrical</a:t>
            </a:r>
          </a:p>
          <a:p>
            <a:pPr lvl="1">
              <a:spcAft>
                <a:spcPts val="600"/>
              </a:spcAft>
            </a:pPr>
            <a:r>
              <a:rPr lang="en-US" sz="1800">
                <a:latin typeface="Arial" charset="0"/>
                <a:cs typeface="Arial" charset="0"/>
              </a:rPr>
              <a:t>Motors, Solenoid, Piezoelectric, Electroactive polymers, Speakers, heating coil</a:t>
            </a:r>
          </a:p>
          <a:p>
            <a:pPr>
              <a:spcAft>
                <a:spcPts val="600"/>
              </a:spcAft>
            </a:pPr>
            <a:r>
              <a:rPr lang="en-US" sz="2200">
                <a:latin typeface="Arial" charset="0"/>
              </a:rPr>
              <a:t>Chemical</a:t>
            </a:r>
          </a:p>
          <a:p>
            <a:pPr lvl="1">
              <a:spcAft>
                <a:spcPts val="600"/>
              </a:spcAft>
            </a:pPr>
            <a:r>
              <a:rPr lang="en-US" sz="1800">
                <a:latin typeface="Arial" charset="0"/>
                <a:cs typeface="Arial" charset="0"/>
              </a:rPr>
              <a:t>Animal Muscle, Combustion Engine</a:t>
            </a:r>
          </a:p>
          <a:p>
            <a:pPr>
              <a:spcAft>
                <a:spcPts val="600"/>
              </a:spcAft>
            </a:pPr>
            <a:r>
              <a:rPr lang="en-US" sz="2200">
                <a:latin typeface="Arial" charset="0"/>
              </a:rPr>
              <a:t>Hydraulics</a:t>
            </a:r>
          </a:p>
          <a:p>
            <a:pPr lvl="1">
              <a:spcAft>
                <a:spcPts val="600"/>
              </a:spcAft>
            </a:pPr>
            <a:r>
              <a:rPr lang="en-US" sz="1800">
                <a:latin typeface="Arial" charset="0"/>
                <a:cs typeface="Arial" charset="0"/>
              </a:rPr>
              <a:t>Fluid Pressure</a:t>
            </a:r>
          </a:p>
          <a:p>
            <a:pPr>
              <a:spcAft>
                <a:spcPts val="600"/>
              </a:spcAft>
            </a:pPr>
            <a:endParaRPr lang="en-US" sz="2200">
              <a:latin typeface="Arial" charset="0"/>
            </a:endParaRPr>
          </a:p>
          <a:p>
            <a:pPr>
              <a:spcAft>
                <a:spcPts val="600"/>
              </a:spcAft>
            </a:pPr>
            <a:endParaRPr lang="en-US" sz="2000">
              <a:latin typeface="Arial" charset="0"/>
            </a:endParaRPr>
          </a:p>
          <a:p>
            <a:pPr lvl="1">
              <a:spcAft>
                <a:spcPts val="600"/>
              </a:spcAft>
            </a:pPr>
            <a:endParaRPr lang="en-US" sz="2000">
              <a:latin typeface="Arial" charset="0"/>
              <a:cs typeface="Arial" charset="0"/>
            </a:endParaRPr>
          </a:p>
          <a:p>
            <a:pPr>
              <a:spcAft>
                <a:spcPts val="600"/>
              </a:spcAft>
              <a:buFontTx/>
              <a:buNone/>
            </a:pPr>
            <a:endParaRPr lang="en-US" sz="2000" i="1">
              <a:solidFill>
                <a:srgbClr val="7575D1"/>
              </a:solidFill>
              <a:latin typeface="Arial" charset="0"/>
            </a:endParaRPr>
          </a:p>
          <a:p>
            <a:pPr>
              <a:spcAft>
                <a:spcPts val="600"/>
              </a:spcAft>
            </a:pPr>
            <a:endParaRPr lang="en-US" sz="2000">
              <a:latin typeface="Arial" charset="0"/>
            </a:endParaRPr>
          </a:p>
          <a:p>
            <a:pPr>
              <a:spcAft>
                <a:spcPts val="600"/>
              </a:spcAft>
            </a:pPr>
            <a:endParaRPr lang="en-US" sz="200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753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Motor Controller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2778125" y="4094163"/>
            <a:ext cx="1962150" cy="1100137"/>
          </a:xfrm>
          <a:prstGeom prst="roundRect">
            <a:avLst/>
          </a:prstGeom>
          <a:noFill/>
          <a:ln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accent5"/>
                </a:solidFill>
                <a:latin typeface="Arial" charset="0"/>
                <a:ea typeface="ＭＳ Ｐゴシック" charset="0"/>
                <a:cs typeface="Arial" charset="0"/>
              </a:rPr>
              <a:t>Motor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6242050" y="4098925"/>
            <a:ext cx="1962150" cy="1100138"/>
          </a:xfrm>
          <a:prstGeom prst="roundRect">
            <a:avLst/>
          </a:prstGeom>
          <a:noFill/>
          <a:ln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accent5"/>
                </a:solidFill>
                <a:latin typeface="Arial" charset="0"/>
                <a:ea typeface="ＭＳ Ｐゴシック" charset="0"/>
                <a:cs typeface="Arial" charset="0"/>
              </a:rPr>
              <a:t>H-Bridge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2782888" y="2432050"/>
            <a:ext cx="1962150" cy="1100138"/>
          </a:xfrm>
          <a:prstGeom prst="roundRect">
            <a:avLst/>
          </a:prstGeom>
          <a:noFill/>
          <a:ln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accent5"/>
                </a:solidFill>
                <a:latin typeface="Arial" charset="0"/>
                <a:ea typeface="ＭＳ Ｐゴシック" charset="0"/>
                <a:cs typeface="Arial" charset="0"/>
              </a:rPr>
              <a:t>Encoder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6235700" y="2436813"/>
            <a:ext cx="1962150" cy="1100137"/>
          </a:xfrm>
          <a:prstGeom prst="roundRect">
            <a:avLst/>
          </a:prstGeom>
          <a:noFill/>
          <a:ln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accent5"/>
                </a:solidFill>
                <a:latin typeface="Arial" charset="0"/>
                <a:ea typeface="ＭＳ Ｐゴシック" charset="0"/>
                <a:cs typeface="Arial" charset="0"/>
              </a:rPr>
              <a:t>Controller (PID)</a:t>
            </a:r>
          </a:p>
        </p:txBody>
      </p:sp>
      <p:cxnSp>
        <p:nvCxnSpPr>
          <p:cNvPr id="10246" name="Straight Arrow Connector 8"/>
          <p:cNvCxnSpPr>
            <a:cxnSpLocks noChangeShapeType="1"/>
            <a:stCxn id="5" idx="1"/>
            <a:endCxn id="4" idx="3"/>
          </p:cNvCxnSpPr>
          <p:nvPr/>
        </p:nvCxnSpPr>
        <p:spPr bwMode="auto">
          <a:xfrm rot="10800000">
            <a:off x="4740275" y="4643438"/>
            <a:ext cx="1501775" cy="4762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47" name="Straight Arrow Connector 10"/>
          <p:cNvCxnSpPr>
            <a:cxnSpLocks noChangeShapeType="1"/>
            <a:stCxn id="4" idx="0"/>
            <a:endCxn id="6" idx="2"/>
          </p:cNvCxnSpPr>
          <p:nvPr/>
        </p:nvCxnSpPr>
        <p:spPr bwMode="auto">
          <a:xfrm rot="5400000" flipH="1" flipV="1">
            <a:off x="3480594" y="3810794"/>
            <a:ext cx="561975" cy="47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48" name="Straight Arrow Connector 12"/>
          <p:cNvCxnSpPr>
            <a:cxnSpLocks noChangeShapeType="1"/>
            <a:stCxn id="6" idx="3"/>
            <a:endCxn id="7" idx="1"/>
          </p:cNvCxnSpPr>
          <p:nvPr/>
        </p:nvCxnSpPr>
        <p:spPr bwMode="auto">
          <a:xfrm>
            <a:off x="4745038" y="2981325"/>
            <a:ext cx="1490662" cy="47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49" name="Straight Arrow Connector 14"/>
          <p:cNvCxnSpPr>
            <a:cxnSpLocks noChangeShapeType="1"/>
            <a:stCxn id="7" idx="2"/>
            <a:endCxn id="5" idx="0"/>
          </p:cNvCxnSpPr>
          <p:nvPr/>
        </p:nvCxnSpPr>
        <p:spPr bwMode="auto">
          <a:xfrm rot="16200000" flipH="1">
            <a:off x="6938962" y="3814763"/>
            <a:ext cx="561975" cy="63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Left Arrow 19"/>
          <p:cNvSpPr/>
          <p:nvPr/>
        </p:nvSpPr>
        <p:spPr bwMode="auto">
          <a:xfrm>
            <a:off x="1689100" y="4456113"/>
            <a:ext cx="896938" cy="442912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endParaRPr lang="en-US">
              <a:solidFill>
                <a:schemeClr val="tx1"/>
              </a:solidFill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10251" name="TextBox 21"/>
          <p:cNvSpPr txBox="1">
            <a:spLocks noChangeArrowheads="1"/>
          </p:cNvSpPr>
          <p:nvPr/>
        </p:nvSpPr>
        <p:spPr bwMode="auto">
          <a:xfrm>
            <a:off x="533400" y="4491038"/>
            <a:ext cx="12461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Output</a:t>
            </a:r>
          </a:p>
        </p:txBody>
      </p:sp>
      <p:sp>
        <p:nvSpPr>
          <p:cNvPr id="10252" name="TextBox 22"/>
          <p:cNvSpPr txBox="1">
            <a:spLocks noChangeArrowheads="1"/>
          </p:cNvSpPr>
          <p:nvPr/>
        </p:nvSpPr>
        <p:spPr bwMode="auto">
          <a:xfrm>
            <a:off x="2635250" y="3656013"/>
            <a:ext cx="1117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Sensing</a:t>
            </a:r>
          </a:p>
        </p:txBody>
      </p:sp>
      <p:sp>
        <p:nvSpPr>
          <p:cNvPr id="10253" name="TextBox 23"/>
          <p:cNvSpPr txBox="1">
            <a:spLocks noChangeArrowheads="1"/>
          </p:cNvSpPr>
          <p:nvPr/>
        </p:nvSpPr>
        <p:spPr bwMode="auto">
          <a:xfrm>
            <a:off x="4987925" y="2527300"/>
            <a:ext cx="1117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Feedback</a:t>
            </a:r>
          </a:p>
        </p:txBody>
      </p:sp>
      <p:sp>
        <p:nvSpPr>
          <p:cNvPr id="10254" name="TextBox 24"/>
          <p:cNvSpPr txBox="1">
            <a:spLocks noChangeArrowheads="1"/>
          </p:cNvSpPr>
          <p:nvPr/>
        </p:nvSpPr>
        <p:spPr bwMode="auto">
          <a:xfrm>
            <a:off x="7419975" y="3632200"/>
            <a:ext cx="16398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Weak Signal</a:t>
            </a:r>
          </a:p>
        </p:txBody>
      </p:sp>
      <p:sp>
        <p:nvSpPr>
          <p:cNvPr id="10255" name="TextBox 25"/>
          <p:cNvSpPr txBox="1">
            <a:spLocks noChangeArrowheads="1"/>
          </p:cNvSpPr>
          <p:nvPr/>
        </p:nvSpPr>
        <p:spPr bwMode="auto">
          <a:xfrm>
            <a:off x="4772025" y="4714875"/>
            <a:ext cx="16398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Amplified Signal</a:t>
            </a:r>
          </a:p>
        </p:txBody>
      </p:sp>
    </p:spTree>
    <p:extLst>
      <p:ext uri="{BB962C8B-B14F-4D97-AF65-F5344CB8AC3E}">
        <p14:creationId xmlns:p14="http://schemas.microsoft.com/office/powerpoint/2010/main" val="931732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Motors</a:t>
            </a: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>
          <a:xfrm>
            <a:off x="649288" y="1166813"/>
            <a:ext cx="8229600" cy="5164137"/>
          </a:xfrm>
        </p:spPr>
        <p:txBody>
          <a:bodyPr/>
          <a:lstStyle/>
          <a:p>
            <a:r>
              <a:rPr lang="en-US">
                <a:latin typeface="Arial" charset="0"/>
              </a:rPr>
              <a:t>AC / DC Motor</a:t>
            </a:r>
          </a:p>
          <a:p>
            <a:pPr lvl="1"/>
            <a:r>
              <a:rPr lang="en-US" sz="2000">
                <a:latin typeface="Arial" charset="0"/>
                <a:cs typeface="Arial" charset="0"/>
              </a:rPr>
              <a:t>Magnetic, Electrostatic</a:t>
            </a:r>
          </a:p>
          <a:p>
            <a:pPr lvl="1"/>
            <a:endParaRPr lang="en-US">
              <a:latin typeface="Arial" charset="0"/>
              <a:cs typeface="Arial" charset="0"/>
            </a:endParaRPr>
          </a:p>
          <a:p>
            <a:r>
              <a:rPr lang="en-US">
                <a:latin typeface="Arial" charset="0"/>
              </a:rPr>
              <a:t>Stepper Motor</a:t>
            </a:r>
          </a:p>
          <a:p>
            <a:pPr lvl="1"/>
            <a:r>
              <a:rPr lang="en-US" sz="2000">
                <a:latin typeface="Arial" charset="0"/>
                <a:cs typeface="Arial" charset="0"/>
              </a:rPr>
              <a:t>Brushless motor that moves discrete steps</a:t>
            </a:r>
          </a:p>
          <a:p>
            <a:pPr lvl="1"/>
            <a:r>
              <a:rPr lang="en-US" sz="2000">
                <a:latin typeface="Arial" charset="0"/>
                <a:cs typeface="Arial" charset="0"/>
              </a:rPr>
              <a:t>Can be very accurate without sensing</a:t>
            </a:r>
          </a:p>
          <a:p>
            <a:pPr lvl="1"/>
            <a:endParaRPr lang="en-US">
              <a:latin typeface="Arial" charset="0"/>
              <a:cs typeface="Arial" charset="0"/>
            </a:endParaRPr>
          </a:p>
          <a:p>
            <a:r>
              <a:rPr lang="en-US">
                <a:latin typeface="Arial" charset="0"/>
              </a:rPr>
              <a:t>Servo Motor</a:t>
            </a:r>
          </a:p>
          <a:p>
            <a:pPr lvl="1"/>
            <a:r>
              <a:rPr lang="en-US" sz="2000">
                <a:latin typeface="Arial" charset="0"/>
                <a:cs typeface="Arial" charset="0"/>
              </a:rPr>
              <a:t>Motor with built-in sensing to hold set positions</a:t>
            </a:r>
          </a:p>
          <a:p>
            <a:pPr lvl="1"/>
            <a:r>
              <a:rPr lang="en-US" sz="2000">
                <a:latin typeface="Arial" charset="0"/>
                <a:cs typeface="Arial" charset="0"/>
              </a:rPr>
              <a:t>Usually does not rotate 360 degrees</a:t>
            </a:r>
          </a:p>
        </p:txBody>
      </p:sp>
      <p:pic>
        <p:nvPicPr>
          <p:cNvPr id="16387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1388" y="2767276"/>
            <a:ext cx="1620837" cy="164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8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9125" y="1192173"/>
            <a:ext cx="1579563" cy="141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0018" y="1269091"/>
            <a:ext cx="1911350" cy="124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90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4453211"/>
            <a:ext cx="2276475" cy="181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9976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Encoder</a:t>
            </a:r>
          </a:p>
        </p:txBody>
      </p:sp>
      <p:pic>
        <p:nvPicPr>
          <p:cNvPr id="1741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850" y="1141741"/>
            <a:ext cx="4770438" cy="259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1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324303"/>
            <a:ext cx="3276600" cy="245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Oval 6"/>
          <p:cNvSpPr/>
          <p:nvPr/>
        </p:nvSpPr>
        <p:spPr bwMode="auto">
          <a:xfrm>
            <a:off x="3571875" y="3890877"/>
            <a:ext cx="669925" cy="668337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rPr>
              <a:t>00</a:t>
            </a:r>
          </a:p>
        </p:txBody>
      </p:sp>
      <p:sp>
        <p:nvSpPr>
          <p:cNvPr id="8" name="Oval 7"/>
          <p:cNvSpPr/>
          <p:nvPr/>
        </p:nvSpPr>
        <p:spPr bwMode="auto">
          <a:xfrm>
            <a:off x="4665663" y="4744952"/>
            <a:ext cx="668337" cy="669925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rPr>
              <a:t>01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3592513" y="5510127"/>
            <a:ext cx="669925" cy="669925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rPr>
              <a:t>11</a:t>
            </a:r>
          </a:p>
        </p:txBody>
      </p:sp>
      <p:sp>
        <p:nvSpPr>
          <p:cNvPr id="10" name="Oval 9"/>
          <p:cNvSpPr/>
          <p:nvPr/>
        </p:nvSpPr>
        <p:spPr bwMode="auto">
          <a:xfrm>
            <a:off x="2543175" y="4732252"/>
            <a:ext cx="669925" cy="669925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rPr>
              <a:t>10</a:t>
            </a:r>
          </a:p>
        </p:txBody>
      </p:sp>
      <p:cxnSp>
        <p:nvCxnSpPr>
          <p:cNvPr id="17416" name="Shape 19"/>
          <p:cNvCxnSpPr>
            <a:cxnSpLocks noChangeShapeType="1"/>
            <a:stCxn id="7" idx="6"/>
            <a:endCxn id="8" idx="0"/>
          </p:cNvCxnSpPr>
          <p:nvPr/>
        </p:nvCxnSpPr>
        <p:spPr bwMode="auto">
          <a:xfrm>
            <a:off x="4241800" y="4224252"/>
            <a:ext cx="758825" cy="520700"/>
          </a:xfrm>
          <a:prstGeom prst="curvedConnector2">
            <a:avLst/>
          </a:prstGeom>
          <a:noFill/>
          <a:ln w="9525">
            <a:solidFill>
              <a:srgbClr val="000000"/>
            </a:solidFill>
            <a:round/>
            <a:headEnd type="arrow" w="med" len="med"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17" name="Shape 20"/>
          <p:cNvCxnSpPr>
            <a:cxnSpLocks noChangeShapeType="1"/>
            <a:stCxn id="8" idx="4"/>
            <a:endCxn id="9" idx="6"/>
          </p:cNvCxnSpPr>
          <p:nvPr/>
        </p:nvCxnSpPr>
        <p:spPr bwMode="auto">
          <a:xfrm rot="5400000">
            <a:off x="4416426" y="5260889"/>
            <a:ext cx="430212" cy="738187"/>
          </a:xfrm>
          <a:prstGeom prst="curvedConnector2">
            <a:avLst/>
          </a:prstGeom>
          <a:noFill/>
          <a:ln w="9525">
            <a:solidFill>
              <a:srgbClr val="000000"/>
            </a:solidFill>
            <a:round/>
            <a:headEnd type="arrow" w="med" len="med"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18" name="Shape 24"/>
          <p:cNvCxnSpPr>
            <a:cxnSpLocks noChangeShapeType="1"/>
            <a:stCxn id="9" idx="2"/>
            <a:endCxn id="10" idx="4"/>
          </p:cNvCxnSpPr>
          <p:nvPr/>
        </p:nvCxnSpPr>
        <p:spPr bwMode="auto">
          <a:xfrm rot="10800000">
            <a:off x="2878138" y="5402177"/>
            <a:ext cx="714375" cy="442912"/>
          </a:xfrm>
          <a:prstGeom prst="curvedConnector2">
            <a:avLst/>
          </a:prstGeom>
          <a:noFill/>
          <a:ln w="9525">
            <a:solidFill>
              <a:srgbClr val="000000"/>
            </a:solidFill>
            <a:round/>
            <a:headEnd type="arrow" w="med" len="med"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19" name="Shape 27"/>
          <p:cNvCxnSpPr>
            <a:cxnSpLocks noChangeShapeType="1"/>
            <a:stCxn id="10" idx="0"/>
            <a:endCxn id="7" idx="2"/>
          </p:cNvCxnSpPr>
          <p:nvPr/>
        </p:nvCxnSpPr>
        <p:spPr bwMode="auto">
          <a:xfrm rot="5400000" flipH="1" flipV="1">
            <a:off x="2971007" y="4131383"/>
            <a:ext cx="508000" cy="693737"/>
          </a:xfrm>
          <a:prstGeom prst="curvedConnector2">
            <a:avLst/>
          </a:prstGeom>
          <a:noFill/>
          <a:ln w="9525">
            <a:solidFill>
              <a:srgbClr val="000000"/>
            </a:solidFill>
            <a:round/>
            <a:headEnd type="arrow" w="med" len="med"/>
            <a:tailEnd type="arrow" w="med" len="med"/>
          </a:ln>
          <a:effectLst>
            <a:prstShdw prst="shdw17" dist="17961" dir="135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420" name="TextBox 30"/>
          <p:cNvSpPr txBox="1">
            <a:spLocks noChangeArrowheads="1"/>
          </p:cNvSpPr>
          <p:nvPr/>
        </p:nvSpPr>
        <p:spPr bwMode="auto">
          <a:xfrm>
            <a:off x="5273675" y="5579977"/>
            <a:ext cx="28269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/>
              <a:t>Grey Code State Machine</a:t>
            </a:r>
          </a:p>
        </p:txBody>
      </p:sp>
    </p:spTree>
    <p:extLst>
      <p:ext uri="{BB962C8B-B14F-4D97-AF65-F5344CB8AC3E}">
        <p14:creationId xmlns:p14="http://schemas.microsoft.com/office/powerpoint/2010/main" val="2846809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H-Bridge Circuit</a:t>
            </a:r>
          </a:p>
        </p:txBody>
      </p:sp>
      <p:pic>
        <p:nvPicPr>
          <p:cNvPr id="1843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608" y="1260432"/>
            <a:ext cx="5551487" cy="479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5088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Servo</a:t>
            </a:r>
          </a:p>
        </p:txBody>
      </p:sp>
      <p:pic>
        <p:nvPicPr>
          <p:cNvPr id="19458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5244" y="1000988"/>
            <a:ext cx="2354262" cy="220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016" y="3387001"/>
            <a:ext cx="2895600" cy="280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0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03" y="2672997"/>
            <a:ext cx="4456573" cy="34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9190" y="925159"/>
            <a:ext cx="1675032" cy="1676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2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59"/>
          <a:stretch>
            <a:fillRect/>
          </a:stretch>
        </p:blipFill>
        <p:spPr bwMode="auto">
          <a:xfrm>
            <a:off x="509165" y="1098197"/>
            <a:ext cx="2198479" cy="1346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7955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Solenoid</a:t>
            </a:r>
          </a:p>
        </p:txBody>
      </p:sp>
      <p:sp>
        <p:nvSpPr>
          <p:cNvPr id="204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Magnet pulling on spring-loaded linear actuator</a:t>
            </a:r>
          </a:p>
          <a:p>
            <a:r>
              <a:rPr lang="en-US">
                <a:latin typeface="Arial" charset="0"/>
              </a:rPr>
              <a:t>Used in door locks and valves</a:t>
            </a:r>
          </a:p>
        </p:txBody>
      </p:sp>
      <p:pic>
        <p:nvPicPr>
          <p:cNvPr id="20483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41" y="2823274"/>
            <a:ext cx="3230563" cy="242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4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254" y="2358136"/>
            <a:ext cx="2922587" cy="292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9261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Speaker</a:t>
            </a:r>
          </a:p>
          <a:p>
            <a:pPr lvl="1"/>
            <a:r>
              <a:rPr lang="en-US" dirty="0" smtClean="0"/>
              <a:t>Creates arbitrary sound</a:t>
            </a:r>
          </a:p>
          <a:p>
            <a:r>
              <a:rPr lang="en-US" b="1" dirty="0" smtClean="0"/>
              <a:t>Buzzer</a:t>
            </a:r>
          </a:p>
          <a:p>
            <a:pPr lvl="1"/>
            <a:r>
              <a:rPr lang="en-US" dirty="0" smtClean="0"/>
              <a:t>Creates a single or relatively narrow frequency of sound</a:t>
            </a:r>
          </a:p>
          <a:p>
            <a:pPr lvl="1"/>
            <a:r>
              <a:rPr lang="en-US" dirty="0" smtClean="0"/>
              <a:t>Often the oscillator is included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815" y="3621695"/>
            <a:ext cx="2032000" cy="177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4042" r="22745" b="13229"/>
          <a:stretch/>
        </p:blipFill>
        <p:spPr>
          <a:xfrm>
            <a:off x="4054771" y="3405243"/>
            <a:ext cx="1811131" cy="20717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9361" y="2957687"/>
            <a:ext cx="1667013" cy="166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475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Piezoelectric</a:t>
            </a:r>
          </a:p>
        </p:txBody>
      </p:sp>
      <p:sp>
        <p:nvSpPr>
          <p:cNvPr id="2150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Piezoelectric material flexes when a voltage is applied (conversely it generates a voltage when flexed)</a:t>
            </a:r>
          </a:p>
          <a:p>
            <a:r>
              <a:rPr lang="en-US">
                <a:latin typeface="Arial" charset="0"/>
              </a:rPr>
              <a:t>Often used in low-profile buzzers</a:t>
            </a:r>
          </a:p>
        </p:txBody>
      </p:sp>
      <p:pic>
        <p:nvPicPr>
          <p:cNvPr id="21507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3467" y="2905745"/>
            <a:ext cx="4211638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48810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Analog to Digital Converters</a:t>
            </a:r>
          </a:p>
          <a:p>
            <a:r>
              <a:rPr lang="en-US" dirty="0" smtClean="0"/>
              <a:t>Digital to Analog Converters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174" y="3865677"/>
            <a:ext cx="3724970" cy="1750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173" y="2482964"/>
            <a:ext cx="3497837" cy="1063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4758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Sensors</a:t>
            </a:r>
          </a:p>
          <a:p>
            <a:r>
              <a:rPr lang="en-US" dirty="0" smtClean="0"/>
              <a:t>Noise</a:t>
            </a:r>
          </a:p>
          <a:p>
            <a:pPr lvl="1"/>
            <a:r>
              <a:rPr lang="en-US" dirty="0" smtClean="0"/>
              <a:t>Time Domain vs. Frequency Domain</a:t>
            </a:r>
          </a:p>
          <a:p>
            <a:pPr lvl="1"/>
            <a:r>
              <a:rPr lang="en-US" dirty="0" smtClean="0"/>
              <a:t>Filtering</a:t>
            </a:r>
          </a:p>
          <a:p>
            <a:r>
              <a:rPr lang="en-US" dirty="0" smtClean="0"/>
              <a:t>Actuators</a:t>
            </a:r>
          </a:p>
          <a:p>
            <a:endParaRPr lang="en-US" dirty="0"/>
          </a:p>
          <a:p>
            <a:r>
              <a:rPr lang="en-US" b="1" dirty="0"/>
              <a:t>Next: Back to the ARM </a:t>
            </a:r>
            <a:r>
              <a:rPr lang="en-US" b="1" dirty="0" smtClean="0"/>
              <a:t>(SWI)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375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Sensors</a:t>
            </a:r>
          </a:p>
          <a:p>
            <a:endParaRPr lang="en-US" dirty="0" smtClean="0"/>
          </a:p>
          <a:p>
            <a:r>
              <a:rPr lang="en-US" dirty="0" smtClean="0"/>
              <a:t>Noise</a:t>
            </a:r>
          </a:p>
          <a:p>
            <a:pPr lvl="1"/>
            <a:r>
              <a:rPr lang="en-US" dirty="0" smtClean="0"/>
              <a:t>Time Domain vs. Frequency Domain</a:t>
            </a:r>
          </a:p>
          <a:p>
            <a:pPr lvl="1"/>
            <a:r>
              <a:rPr lang="en-US" dirty="0" smtClean="0"/>
              <a:t>Filtering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Actuators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984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le 4"/>
          <p:cNvSpPr>
            <a:spLocks noGrp="1"/>
          </p:cNvSpPr>
          <p:nvPr>
            <p:ph type="title"/>
          </p:nvPr>
        </p:nvSpPr>
        <p:spPr>
          <a:xfrm>
            <a:off x="457200" y="277666"/>
            <a:ext cx="8229600" cy="563563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What is a sensor?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63663"/>
            <a:ext cx="8229600" cy="52292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400">
                <a:latin typeface="Arial" charset="0"/>
              </a:rPr>
              <a:t>A sensor converts a </a:t>
            </a:r>
            <a:r>
              <a:rPr lang="en-US" sz="2400" i="1">
                <a:solidFill>
                  <a:srgbClr val="7575D1"/>
                </a:solidFill>
                <a:latin typeface="Arial" charset="0"/>
              </a:rPr>
              <a:t>physical phenomenon</a:t>
            </a:r>
            <a:r>
              <a:rPr lang="en-US" sz="2400">
                <a:solidFill>
                  <a:srgbClr val="7575D1"/>
                </a:solidFill>
                <a:latin typeface="Arial" charset="0"/>
              </a:rPr>
              <a:t> </a:t>
            </a:r>
            <a:r>
              <a:rPr lang="en-US" sz="2400">
                <a:latin typeface="Arial" charset="0"/>
              </a:rPr>
              <a:t>into an </a:t>
            </a:r>
            <a:r>
              <a:rPr lang="en-US" sz="2400" i="1">
                <a:solidFill>
                  <a:srgbClr val="7575D1"/>
                </a:solidFill>
                <a:latin typeface="Arial" charset="0"/>
              </a:rPr>
              <a:t>electrical signal</a:t>
            </a:r>
          </a:p>
          <a:p>
            <a:pPr lvl="1">
              <a:spcAft>
                <a:spcPts val="600"/>
              </a:spcAft>
            </a:pPr>
            <a:r>
              <a:rPr lang="en-US" sz="2000">
                <a:latin typeface="Arial" charset="0"/>
                <a:cs typeface="Arial" charset="0"/>
              </a:rPr>
              <a:t>Physical </a:t>
            </a:r>
            <a:r>
              <a:rPr lang="en-US" sz="2000">
                <a:latin typeface="Wingdings" charset="0"/>
                <a:ea typeface="ＭＳ Ｐゴシック" charset="0"/>
                <a:cs typeface="ＭＳ Ｐゴシック" charset="0"/>
              </a:rPr>
              <a:t></a:t>
            </a:r>
            <a:r>
              <a:rPr lang="en-US" sz="2000">
                <a:latin typeface="Arial" charset="0"/>
                <a:cs typeface="Arial" charset="0"/>
              </a:rPr>
              <a:t> Electrical</a:t>
            </a:r>
          </a:p>
          <a:p>
            <a:pPr>
              <a:spcAft>
                <a:spcPts val="600"/>
              </a:spcAft>
            </a:pPr>
            <a:endParaRPr lang="en-US" sz="2400">
              <a:latin typeface="Arial" charset="0"/>
            </a:endParaRPr>
          </a:p>
          <a:p>
            <a:pPr>
              <a:spcAft>
                <a:spcPts val="600"/>
              </a:spcAft>
            </a:pPr>
            <a:r>
              <a:rPr lang="en-US" sz="2400">
                <a:latin typeface="Arial" charset="0"/>
              </a:rPr>
              <a:t>An </a:t>
            </a:r>
            <a:r>
              <a:rPr lang="en-US" sz="2400" i="1">
                <a:solidFill>
                  <a:srgbClr val="FF0000"/>
                </a:solidFill>
                <a:latin typeface="Arial" charset="0"/>
              </a:rPr>
              <a:t>actuator</a:t>
            </a:r>
            <a:r>
              <a:rPr lang="en-US" sz="2400">
                <a:latin typeface="Arial" charset="0"/>
              </a:rPr>
              <a:t> does the opposite</a:t>
            </a:r>
          </a:p>
          <a:p>
            <a:pPr lvl="1">
              <a:spcAft>
                <a:spcPts val="600"/>
              </a:spcAft>
            </a:pPr>
            <a:r>
              <a:rPr lang="en-US" sz="2000">
                <a:latin typeface="Arial" charset="0"/>
                <a:cs typeface="Arial" charset="0"/>
              </a:rPr>
              <a:t>Electrical </a:t>
            </a:r>
            <a:r>
              <a:rPr lang="en-US" sz="2000">
                <a:latin typeface="Wingdings" charset="0"/>
                <a:ea typeface="ＭＳ Ｐゴシック" charset="0"/>
                <a:cs typeface="ＭＳ Ｐゴシック" charset="0"/>
              </a:rPr>
              <a:t></a:t>
            </a:r>
            <a:r>
              <a:rPr lang="en-US" sz="2000">
                <a:latin typeface="Arial" charset="0"/>
                <a:cs typeface="Arial" charset="0"/>
              </a:rPr>
              <a:t> Physical</a:t>
            </a:r>
          </a:p>
          <a:p>
            <a:pPr>
              <a:spcAft>
                <a:spcPts val="600"/>
              </a:spcAft>
            </a:pPr>
            <a:endParaRPr lang="en-US" sz="2400">
              <a:latin typeface="Arial" charset="0"/>
            </a:endParaRPr>
          </a:p>
          <a:p>
            <a:pPr>
              <a:spcAft>
                <a:spcPts val="600"/>
              </a:spcAft>
            </a:pPr>
            <a:r>
              <a:rPr lang="en-US" sz="2400">
                <a:latin typeface="Arial" charset="0"/>
              </a:rPr>
              <a:t>A </a:t>
            </a:r>
            <a:r>
              <a:rPr lang="en-US" sz="2400" i="1">
                <a:solidFill>
                  <a:srgbClr val="FF0000"/>
                </a:solidFill>
                <a:latin typeface="Arial" charset="0"/>
              </a:rPr>
              <a:t>transducer</a:t>
            </a:r>
            <a:r>
              <a:rPr lang="en-US" sz="2400">
                <a:latin typeface="Arial" charset="0"/>
              </a:rPr>
              <a:t> is a sensor, actuator, or both</a:t>
            </a:r>
          </a:p>
        </p:txBody>
      </p:sp>
    </p:spTree>
    <p:extLst>
      <p:ext uri="{BB962C8B-B14F-4D97-AF65-F5344CB8AC3E}">
        <p14:creationId xmlns:p14="http://schemas.microsoft.com/office/powerpoint/2010/main" val="955587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le 4"/>
          <p:cNvSpPr>
            <a:spLocks noGrp="1"/>
          </p:cNvSpPr>
          <p:nvPr>
            <p:ph type="title"/>
          </p:nvPr>
        </p:nvSpPr>
        <p:spPr>
          <a:xfrm>
            <a:off x="457200" y="249007"/>
            <a:ext cx="8229600" cy="563563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Physical Phenomena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5738" y="1374775"/>
            <a:ext cx="8229600" cy="52292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400" b="1" dirty="0">
                <a:latin typeface="Arial" charset="0"/>
              </a:rPr>
              <a:t>Human Related Senses</a:t>
            </a: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Arial" charset="0"/>
                <a:cs typeface="Arial" charset="0"/>
              </a:rPr>
              <a:t>Light, Sound, Taste, Smell, Touch, Balance, Temperature, Time</a:t>
            </a:r>
          </a:p>
          <a:p>
            <a:pPr lvl="1">
              <a:spcAft>
                <a:spcPts val="600"/>
              </a:spcAft>
            </a:pPr>
            <a:endParaRPr lang="en-US" sz="2000" dirty="0">
              <a:latin typeface="Arial" charset="0"/>
              <a:cs typeface="Arial" charset="0"/>
            </a:endParaRPr>
          </a:p>
          <a:p>
            <a:pPr marL="457200" lvl="1" indent="0">
              <a:spcAft>
                <a:spcPts val="600"/>
              </a:spcAft>
              <a:buNone/>
            </a:pPr>
            <a:endParaRPr lang="en-US" sz="2000" dirty="0">
              <a:latin typeface="Arial" charset="0"/>
              <a:cs typeface="Arial" charset="0"/>
            </a:endParaRP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Arial" charset="0"/>
              </a:rPr>
              <a:t>Non-Human Senses</a:t>
            </a:r>
          </a:p>
          <a:p>
            <a:pPr lvl="1">
              <a:spcAft>
                <a:spcPts val="600"/>
              </a:spcAft>
            </a:pPr>
            <a:r>
              <a:rPr lang="en-US" sz="2000" dirty="0" err="1">
                <a:latin typeface="Arial" charset="0"/>
                <a:cs typeface="Arial" charset="0"/>
              </a:rPr>
              <a:t>Magnetoreception</a:t>
            </a:r>
            <a:r>
              <a:rPr lang="en-US" sz="2000" dirty="0">
                <a:latin typeface="Arial" charset="0"/>
                <a:cs typeface="Arial" charset="0"/>
              </a:rPr>
              <a:t>, Electroreception, Voltage, Current, Capacitance, Resistance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302" y="2295639"/>
            <a:ext cx="2157413" cy="141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5" t="7660" r="3394" b="4021"/>
          <a:stretch>
            <a:fillRect/>
          </a:stretch>
        </p:blipFill>
        <p:spPr bwMode="auto">
          <a:xfrm>
            <a:off x="6595706" y="4330521"/>
            <a:ext cx="2414588" cy="170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1796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itle 4"/>
          <p:cNvSpPr>
            <a:spLocks noGrp="1"/>
          </p:cNvSpPr>
          <p:nvPr>
            <p:ph type="title"/>
          </p:nvPr>
        </p:nvSpPr>
        <p:spPr>
          <a:xfrm>
            <a:off x="457200" y="272971"/>
            <a:ext cx="8229600" cy="563563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Types of Sensing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112041"/>
            <a:ext cx="8229600" cy="52292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400" b="1" dirty="0">
                <a:latin typeface="Arial" charset="0"/>
              </a:rPr>
              <a:t>Passive Sensing (self-generating)</a:t>
            </a: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Arial" charset="0"/>
                <a:cs typeface="Arial" charset="0"/>
              </a:rPr>
              <a:t>Sensors that collect energy that is naturally available</a:t>
            </a: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Arial" charset="0"/>
                <a:cs typeface="Arial" charset="0"/>
              </a:rPr>
              <a:t>Does not interfere with the environment</a:t>
            </a: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Arial" charset="0"/>
                <a:cs typeface="Arial" charset="0"/>
              </a:rPr>
              <a:t>Examples:  Thermocouple, photodiode, </a:t>
            </a:r>
            <a:r>
              <a:rPr lang="en-US" sz="2000" dirty="0" err="1">
                <a:latin typeface="Arial" charset="0"/>
                <a:cs typeface="Arial" charset="0"/>
              </a:rPr>
              <a:t>piezoelectrics</a:t>
            </a:r>
            <a:endParaRPr lang="en-US" sz="2000" dirty="0">
              <a:latin typeface="Arial" charset="0"/>
              <a:cs typeface="Arial" charset="0"/>
            </a:endParaRPr>
          </a:p>
          <a:p>
            <a:pPr lvl="1">
              <a:spcAft>
                <a:spcPts val="600"/>
              </a:spcAft>
            </a:pPr>
            <a:endParaRPr lang="en-US" sz="2000" dirty="0">
              <a:latin typeface="Arial" charset="0"/>
              <a:cs typeface="Arial" charset="0"/>
            </a:endParaRP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Arial" charset="0"/>
              </a:rPr>
              <a:t>Active Sensing</a:t>
            </a: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Arial" charset="0"/>
                <a:cs typeface="Arial" charset="0"/>
              </a:rPr>
              <a:t>Sensors that provide their own </a:t>
            </a:r>
            <a:r>
              <a:rPr lang="ja-JP" altLang="en-US" sz="2000" dirty="0">
                <a:latin typeface="Arial" charset="0"/>
                <a:cs typeface="Arial" charset="0"/>
              </a:rPr>
              <a:t>“</a:t>
            </a:r>
            <a:r>
              <a:rPr lang="en-US" altLang="ja-JP" sz="2000" dirty="0">
                <a:latin typeface="Arial" charset="0"/>
                <a:cs typeface="Arial" charset="0"/>
              </a:rPr>
              <a:t>illumination</a:t>
            </a:r>
            <a:r>
              <a:rPr lang="ja-JP" altLang="en-US" sz="2000" dirty="0">
                <a:latin typeface="Arial" charset="0"/>
                <a:cs typeface="Arial" charset="0"/>
              </a:rPr>
              <a:t>”</a:t>
            </a:r>
            <a:endParaRPr lang="en-US" altLang="ja-JP" sz="2000" dirty="0">
              <a:latin typeface="Arial" charset="0"/>
              <a:cs typeface="Arial" charset="0"/>
            </a:endParaRP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Arial" charset="0"/>
                <a:cs typeface="Arial" charset="0"/>
              </a:rPr>
              <a:t>Can sense anytime (for example no need to wait for sunlight)</a:t>
            </a: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Arial" charset="0"/>
                <a:cs typeface="Arial" charset="0"/>
              </a:rPr>
              <a:t>Require additional energy</a:t>
            </a: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Arial" charset="0"/>
                <a:cs typeface="Arial" charset="0"/>
              </a:rPr>
              <a:t>Examples: RADAR, Microwave Motion, SONAR, RTD</a:t>
            </a:r>
          </a:p>
        </p:txBody>
      </p:sp>
    </p:spTree>
    <p:extLst>
      <p:ext uri="{BB962C8B-B14F-4D97-AF65-F5344CB8AC3E}">
        <p14:creationId xmlns:p14="http://schemas.microsoft.com/office/powerpoint/2010/main" val="1956443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Custom 7">
      <a:dk1>
        <a:srgbClr val="990000"/>
      </a:dk1>
      <a:lt1>
        <a:srgbClr val="FFFFFF"/>
      </a:lt1>
      <a:dk2>
        <a:srgbClr val="FFFFFF"/>
      </a:dk2>
      <a:lt2>
        <a:srgbClr val="FFFFFF"/>
      </a:lt2>
      <a:accent1>
        <a:srgbClr val="606060"/>
      </a:accent1>
      <a:accent2>
        <a:srgbClr val="A9A9A9"/>
      </a:accent2>
      <a:accent3>
        <a:srgbClr val="CCCCCC"/>
      </a:accent3>
      <a:accent4>
        <a:srgbClr val="990000"/>
      </a:accent4>
      <a:accent5>
        <a:srgbClr val="000000"/>
      </a:accent5>
      <a:accent6>
        <a:srgbClr val="969696"/>
      </a:accent6>
      <a:hlink>
        <a:srgbClr val="990000"/>
      </a:hlink>
      <a:folHlink>
        <a:srgbClr val="AEAEA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35683</TotalTime>
  <Words>1474</Words>
  <Application>Microsoft Macintosh PowerPoint</Application>
  <PresentationFormat>On-screen Show (4:3)</PresentationFormat>
  <Paragraphs>395</Paragraphs>
  <Slides>50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18-349: Introduction to Embedded  Real-Time Systems </vt:lpstr>
      <vt:lpstr>Administrivia</vt:lpstr>
      <vt:lpstr>Late Policy</vt:lpstr>
      <vt:lpstr>Coding Style</vt:lpstr>
      <vt:lpstr>Last Lecture</vt:lpstr>
      <vt:lpstr>Lecture Overview</vt:lpstr>
      <vt:lpstr>What is a sensor?</vt:lpstr>
      <vt:lpstr>Physical Phenomena</vt:lpstr>
      <vt:lpstr>Types of Sensing</vt:lpstr>
      <vt:lpstr>Example Sensors</vt:lpstr>
      <vt:lpstr>Basic Sensing Components</vt:lpstr>
      <vt:lpstr>Calibration</vt:lpstr>
      <vt:lpstr>Sensor Parameters</vt:lpstr>
      <vt:lpstr>Sensor Parameters</vt:lpstr>
      <vt:lpstr>Sensor Parameters</vt:lpstr>
      <vt:lpstr>Accuracy, discrimination and precision</vt:lpstr>
      <vt:lpstr>Shooter Example</vt:lpstr>
      <vt:lpstr>Errors – What can go wrong?</vt:lpstr>
      <vt:lpstr>Sensor Parameters (Summary)</vt:lpstr>
      <vt:lpstr>Reading Sensors</vt:lpstr>
      <vt:lpstr>Resistive Sensor</vt:lpstr>
      <vt:lpstr>Capacitance</vt:lpstr>
      <vt:lpstr>Inductive Sensors</vt:lpstr>
      <vt:lpstr>Electro-Chemical</vt:lpstr>
      <vt:lpstr>Micro-Electro Mechanical Sensors (MEMS) </vt:lpstr>
      <vt:lpstr>Digital Sensors</vt:lpstr>
      <vt:lpstr>Sharp IR Sensor (Active Sensor)</vt:lpstr>
      <vt:lpstr>Sharp IR Sensor</vt:lpstr>
      <vt:lpstr>Common Sensors</vt:lpstr>
      <vt:lpstr>What is noise?</vt:lpstr>
      <vt:lpstr>Where does noise come from?</vt:lpstr>
      <vt:lpstr>How is noise typically quantified?</vt:lpstr>
      <vt:lpstr>Sampling Rates and Resolution</vt:lpstr>
      <vt:lpstr>Time and Frequency</vt:lpstr>
      <vt:lpstr>Time and Frequency</vt:lpstr>
      <vt:lpstr>Square Wave Example</vt:lpstr>
      <vt:lpstr>Fast Fourier Transform</vt:lpstr>
      <vt:lpstr>Digital Filtering</vt:lpstr>
      <vt:lpstr>Audio Equalizer</vt:lpstr>
      <vt:lpstr>Lab 2: Guitar Tuner</vt:lpstr>
      <vt:lpstr>What is an Actuator?</vt:lpstr>
      <vt:lpstr>Motor Controller</vt:lpstr>
      <vt:lpstr>Motors</vt:lpstr>
      <vt:lpstr>Encoder</vt:lpstr>
      <vt:lpstr>H-Bridge Circuit</vt:lpstr>
      <vt:lpstr>Servo</vt:lpstr>
      <vt:lpstr>Solenoid</vt:lpstr>
      <vt:lpstr>Audio</vt:lpstr>
      <vt:lpstr>Piezoelectric</vt:lpstr>
      <vt:lpstr>Summary</vt:lpstr>
    </vt:vector>
  </TitlesOfParts>
  <Company>Carnegie Mellon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Jenn Gooch</dc:creator>
  <cp:lastModifiedBy>Anthony Rowe</cp:lastModifiedBy>
  <cp:revision>905</cp:revision>
  <cp:lastPrinted>2015-09-28T17:20:26Z</cp:lastPrinted>
  <dcterms:created xsi:type="dcterms:W3CDTF">2010-12-17T20:07:52Z</dcterms:created>
  <dcterms:modified xsi:type="dcterms:W3CDTF">2016-09-28T18:40:23Z</dcterms:modified>
</cp:coreProperties>
</file>